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3"/>
  </p:notesMasterIdLst>
  <p:sldIdLst>
    <p:sldId id="256" r:id="rId2"/>
    <p:sldId id="257" r:id="rId3"/>
    <p:sldId id="258" r:id="rId4"/>
    <p:sldId id="259" r:id="rId5"/>
    <p:sldId id="260" r:id="rId6"/>
    <p:sldId id="271" r:id="rId7"/>
    <p:sldId id="272" r:id="rId8"/>
    <p:sldId id="261" r:id="rId9"/>
    <p:sldId id="273" r:id="rId10"/>
    <p:sldId id="275" r:id="rId11"/>
    <p:sldId id="274" r:id="rId12"/>
    <p:sldId id="262" r:id="rId13"/>
    <p:sldId id="276" r:id="rId14"/>
    <p:sldId id="277" r:id="rId15"/>
    <p:sldId id="278" r:id="rId16"/>
    <p:sldId id="279" r:id="rId17"/>
    <p:sldId id="280" r:id="rId18"/>
    <p:sldId id="281" r:id="rId19"/>
    <p:sldId id="266" r:id="rId20"/>
    <p:sldId id="283" r:id="rId21"/>
    <p:sldId id="270" r:id="rId22"/>
  </p:sldIdLst>
  <p:sldSz cx="9144000" cy="5143500" type="screen16x9"/>
  <p:notesSz cx="6858000" cy="9144000"/>
  <p:embeddedFontLst>
    <p:embeddedFont>
      <p:font typeface="Roboto" panose="02000000000000000000" pitchFamily="2" charset="0"/>
      <p:regular r:id="rId24"/>
      <p:bold r:id="rId25"/>
      <p:italic r:id="rId26"/>
      <p:boldItalic r:id="rId27"/>
    </p:embeddedFont>
    <p:embeddedFont>
      <p:font typeface="Roboto Medium" panose="02000000000000000000" pitchFamily="2" charset="0"/>
      <p:regular r:id="rId28"/>
      <p:bold r:id="rId29"/>
      <p:italic r:id="rId30"/>
      <p:boldItalic r:id="rId31"/>
    </p:embeddedFont>
    <p:embeddedFont>
      <p:font typeface="Roboto Slab" panose="02000000000000000000" pitchFamily="2" charset="0"/>
      <p:regular r:id="rId32"/>
      <p:bold r:id="rId33"/>
    </p:embeddedFont>
    <p:embeddedFont>
      <p:font typeface="Source Sans Pro" panose="020B0503030403020204"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9"/>
  </p:normalViewPr>
  <p:slideViewPr>
    <p:cSldViewPr snapToGrid="0" snapToObjects="1">
      <p:cViewPr varScale="1">
        <p:scale>
          <a:sx n="137" d="100"/>
          <a:sy n="137" d="100"/>
        </p:scale>
        <p:origin x="92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d5ac2c23b6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d5ac2c23b6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300" dirty="0">
              <a:solidFill>
                <a:schemeClr val="dk1"/>
              </a:solidFill>
              <a:latin typeface="Roboto"/>
              <a:ea typeface="Roboto"/>
              <a:cs typeface="Roboto"/>
              <a:sym typeface="Roboto"/>
            </a:endParaRPr>
          </a:p>
        </p:txBody>
      </p:sp>
    </p:spTree>
    <p:extLst>
      <p:ext uri="{BB962C8B-B14F-4D97-AF65-F5344CB8AC3E}">
        <p14:creationId xmlns:p14="http://schemas.microsoft.com/office/powerpoint/2010/main" val="1595165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d5ac2c23b6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d5ac2c23b6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300" dirty="0">
              <a:solidFill>
                <a:schemeClr val="dk1"/>
              </a:solidFill>
              <a:latin typeface="Roboto"/>
              <a:ea typeface="Roboto"/>
              <a:cs typeface="Roboto"/>
              <a:sym typeface="Roboto"/>
            </a:endParaRPr>
          </a:p>
        </p:txBody>
      </p:sp>
    </p:spTree>
    <p:extLst>
      <p:ext uri="{BB962C8B-B14F-4D97-AF65-F5344CB8AC3E}">
        <p14:creationId xmlns:p14="http://schemas.microsoft.com/office/powerpoint/2010/main" val="30635707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VADER sentimental analysis relies on a dictionary that maps lexical features to emotion intensities known as sentiment scores. The sentiment score of a text can be obtained by summing up the intensity of each word in the text.</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VADER sentimental analysis relies on a dictionary that maps lexical features to emotion intensities known as sentiment scores. The sentiment score of a text can be obtained by summing up the intensity of each word in the text.</a:t>
            </a:r>
          </a:p>
          <a:p>
            <a:r>
              <a:rPr lang="en-US" sz="1100" b="0" i="0" u="none" strike="noStrike" cap="none" dirty="0">
                <a:solidFill>
                  <a:srgbClr val="000000"/>
                </a:solidFill>
                <a:effectLst/>
                <a:latin typeface="Arial"/>
                <a:ea typeface="Arial"/>
                <a:cs typeface="Arial"/>
                <a:sym typeface="Arial"/>
              </a:rPr>
              <a:t>Notice that VADER:</a:t>
            </a:r>
          </a:p>
          <a:p>
            <a:r>
              <a:rPr lang="en-US" sz="1100" b="0" i="0" u="none" strike="noStrike" cap="none" dirty="0">
                <a:solidFill>
                  <a:srgbClr val="000000"/>
                </a:solidFill>
                <a:effectLst/>
                <a:latin typeface="Arial"/>
                <a:ea typeface="Arial"/>
                <a:cs typeface="Arial"/>
                <a:sym typeface="Arial"/>
              </a:rPr>
              <a:t>It is case sensitive. The sentence This is great has a different score than the sentence This is GREAT.</a:t>
            </a:r>
          </a:p>
          <a:p>
            <a:r>
              <a:rPr lang="en-US" sz="1100" b="0" i="0" u="none" strike="noStrike" cap="none" dirty="0">
                <a:solidFill>
                  <a:srgbClr val="000000"/>
                </a:solidFill>
                <a:effectLst/>
                <a:latin typeface="Arial"/>
                <a:ea typeface="Arial"/>
                <a:cs typeface="Arial"/>
                <a:sym typeface="Arial"/>
              </a:rPr>
              <a:t>Punctuation matters. The exclamation marks for example have a positive score</a:t>
            </a:r>
          </a:p>
          <a:p>
            <a:r>
              <a:rPr lang="en-US" sz="1100" b="0" i="0" u="none" strike="noStrike" cap="none" dirty="0">
                <a:solidFill>
                  <a:srgbClr val="000000"/>
                </a:solidFill>
                <a:effectLst/>
                <a:latin typeface="Arial"/>
                <a:ea typeface="Arial"/>
                <a:cs typeface="Arial"/>
                <a:sym typeface="Arial"/>
              </a:rPr>
              <a:t>The emojis have also a score and actually very strong sentiments. Try the &lt;3, :) , :p and :(</a:t>
            </a:r>
          </a:p>
          <a:p>
            <a:r>
              <a:rPr lang="en-US" sz="1100" b="0" i="0" u="none" strike="noStrike" cap="none" dirty="0">
                <a:solidFill>
                  <a:srgbClr val="000000"/>
                </a:solidFill>
                <a:effectLst/>
                <a:latin typeface="Arial"/>
                <a:ea typeface="Arial"/>
                <a:cs typeface="Arial"/>
                <a:sym typeface="Arial"/>
              </a:rPr>
              <a:t>Words after @ and # have a neutral score.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5564521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VADER sentimental analysis relies on a dictionary that maps lexical features to emotion intensities known as sentiment scores. The sentiment score of a text can be obtained by summing up the intensity of each word in the text.</a:t>
            </a:r>
          </a:p>
          <a:p>
            <a:r>
              <a:rPr lang="en-US" sz="1100" b="0" i="0" u="none" strike="noStrike" cap="none" dirty="0">
                <a:solidFill>
                  <a:srgbClr val="000000"/>
                </a:solidFill>
                <a:effectLst/>
                <a:latin typeface="Arial"/>
                <a:ea typeface="Arial"/>
                <a:cs typeface="Arial"/>
                <a:sym typeface="Arial"/>
              </a:rPr>
              <a:t>Notice that VADER:</a:t>
            </a:r>
          </a:p>
          <a:p>
            <a:r>
              <a:rPr lang="en-US" sz="1100" b="0" i="0" u="none" strike="noStrike" cap="none" dirty="0">
                <a:solidFill>
                  <a:srgbClr val="000000"/>
                </a:solidFill>
                <a:effectLst/>
                <a:latin typeface="Arial"/>
                <a:ea typeface="Arial"/>
                <a:cs typeface="Arial"/>
                <a:sym typeface="Arial"/>
              </a:rPr>
              <a:t>It is case sensitive. The sentence This is great has a different score than the sentence This is GREAT.</a:t>
            </a:r>
          </a:p>
          <a:p>
            <a:r>
              <a:rPr lang="en-US" sz="1100" b="0" i="0" u="none" strike="noStrike" cap="none" dirty="0">
                <a:solidFill>
                  <a:srgbClr val="000000"/>
                </a:solidFill>
                <a:effectLst/>
                <a:latin typeface="Arial"/>
                <a:ea typeface="Arial"/>
                <a:cs typeface="Arial"/>
                <a:sym typeface="Arial"/>
              </a:rPr>
              <a:t>Punctuation matters. The exclamation marks for example have a positive score</a:t>
            </a:r>
          </a:p>
          <a:p>
            <a:r>
              <a:rPr lang="en-US" sz="1100" b="0" i="0" u="none" strike="noStrike" cap="none" dirty="0">
                <a:solidFill>
                  <a:srgbClr val="000000"/>
                </a:solidFill>
                <a:effectLst/>
                <a:latin typeface="Arial"/>
                <a:ea typeface="Arial"/>
                <a:cs typeface="Arial"/>
                <a:sym typeface="Arial"/>
              </a:rPr>
              <a:t>The emojis have also a score and actually very strong sentiments. Try the &lt;3, :) , :p and :(</a:t>
            </a:r>
          </a:p>
          <a:p>
            <a:r>
              <a:rPr lang="en-US" sz="1100" b="0" i="0" u="none" strike="noStrike" cap="none" dirty="0">
                <a:solidFill>
                  <a:srgbClr val="000000"/>
                </a:solidFill>
                <a:effectLst/>
                <a:latin typeface="Arial"/>
                <a:ea typeface="Arial"/>
                <a:cs typeface="Arial"/>
                <a:sym typeface="Arial"/>
              </a:rPr>
              <a:t>Words after @ and # have a neutral score.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6486802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VADER sentimental analysis relies on a dictionary that maps lexical features to emotion intensities known as sentiment scores. The sentiment score of a text can be obtained by summing up the intensity of each word in the text.</a:t>
            </a:r>
          </a:p>
          <a:p>
            <a:r>
              <a:rPr lang="en-US" sz="1100" b="0" i="0" u="none" strike="noStrike" cap="none" dirty="0">
                <a:solidFill>
                  <a:srgbClr val="000000"/>
                </a:solidFill>
                <a:effectLst/>
                <a:latin typeface="Arial"/>
                <a:ea typeface="Arial"/>
                <a:cs typeface="Arial"/>
                <a:sym typeface="Arial"/>
              </a:rPr>
              <a:t>Notice that VADER:</a:t>
            </a:r>
          </a:p>
          <a:p>
            <a:r>
              <a:rPr lang="en-US" sz="1100" b="0" i="0" u="none" strike="noStrike" cap="none" dirty="0">
                <a:solidFill>
                  <a:srgbClr val="000000"/>
                </a:solidFill>
                <a:effectLst/>
                <a:latin typeface="Arial"/>
                <a:ea typeface="Arial"/>
                <a:cs typeface="Arial"/>
                <a:sym typeface="Arial"/>
              </a:rPr>
              <a:t>It is case sensitive. The sentence This is great has a different score than the sentence This is GREAT.</a:t>
            </a:r>
          </a:p>
          <a:p>
            <a:r>
              <a:rPr lang="en-US" sz="1100" b="0" i="0" u="none" strike="noStrike" cap="none" dirty="0">
                <a:solidFill>
                  <a:srgbClr val="000000"/>
                </a:solidFill>
                <a:effectLst/>
                <a:latin typeface="Arial"/>
                <a:ea typeface="Arial"/>
                <a:cs typeface="Arial"/>
                <a:sym typeface="Arial"/>
              </a:rPr>
              <a:t>Punctuation matters. The exclamation marks for example have a positive score</a:t>
            </a:r>
          </a:p>
          <a:p>
            <a:r>
              <a:rPr lang="en-US" sz="1100" b="0" i="0" u="none" strike="noStrike" cap="none" dirty="0">
                <a:solidFill>
                  <a:srgbClr val="000000"/>
                </a:solidFill>
                <a:effectLst/>
                <a:latin typeface="Arial"/>
                <a:ea typeface="Arial"/>
                <a:cs typeface="Arial"/>
                <a:sym typeface="Arial"/>
              </a:rPr>
              <a:t>The emojis have also a score and actually very strong sentiments. Try the &lt;3, :) , :p and :(</a:t>
            </a:r>
          </a:p>
          <a:p>
            <a:r>
              <a:rPr lang="en-US" sz="1100" b="0" i="0" u="none" strike="noStrike" cap="none" dirty="0">
                <a:solidFill>
                  <a:srgbClr val="000000"/>
                </a:solidFill>
                <a:effectLst/>
                <a:latin typeface="Arial"/>
                <a:ea typeface="Arial"/>
                <a:cs typeface="Arial"/>
                <a:sym typeface="Arial"/>
              </a:rPr>
              <a:t>Words after @ and # have a neutral score.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69151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VADER sentimental analysis relies on a dictionary that maps lexical features to emotion intensities known as sentiment scores. The sentiment score of a text can be obtained by summing up the intensity of each word in the text.</a:t>
            </a:r>
          </a:p>
          <a:p>
            <a:r>
              <a:rPr lang="en-US" sz="1100" b="0" i="0" u="none" strike="noStrike" cap="none" dirty="0">
                <a:solidFill>
                  <a:srgbClr val="000000"/>
                </a:solidFill>
                <a:effectLst/>
                <a:latin typeface="Arial"/>
                <a:ea typeface="Arial"/>
                <a:cs typeface="Arial"/>
                <a:sym typeface="Arial"/>
              </a:rPr>
              <a:t>Notice that VADER:</a:t>
            </a:r>
          </a:p>
          <a:p>
            <a:r>
              <a:rPr lang="en-US" sz="1100" b="0" i="0" u="none" strike="noStrike" cap="none" dirty="0">
                <a:solidFill>
                  <a:srgbClr val="000000"/>
                </a:solidFill>
                <a:effectLst/>
                <a:latin typeface="Arial"/>
                <a:ea typeface="Arial"/>
                <a:cs typeface="Arial"/>
                <a:sym typeface="Arial"/>
              </a:rPr>
              <a:t>It is case sensitive. The sentence This is great has a different score than the sentence This is GREAT.</a:t>
            </a:r>
          </a:p>
          <a:p>
            <a:r>
              <a:rPr lang="en-US" sz="1100" b="0" i="0" u="none" strike="noStrike" cap="none" dirty="0">
                <a:solidFill>
                  <a:srgbClr val="000000"/>
                </a:solidFill>
                <a:effectLst/>
                <a:latin typeface="Arial"/>
                <a:ea typeface="Arial"/>
                <a:cs typeface="Arial"/>
                <a:sym typeface="Arial"/>
              </a:rPr>
              <a:t>Punctuation matters. The exclamation marks for example have a positive score</a:t>
            </a:r>
          </a:p>
          <a:p>
            <a:r>
              <a:rPr lang="en-US" sz="1100" b="0" i="0" u="none" strike="noStrike" cap="none" dirty="0">
                <a:solidFill>
                  <a:srgbClr val="000000"/>
                </a:solidFill>
                <a:effectLst/>
                <a:latin typeface="Arial"/>
                <a:ea typeface="Arial"/>
                <a:cs typeface="Arial"/>
                <a:sym typeface="Arial"/>
              </a:rPr>
              <a:t>The emojis have also a score and actually very strong sentiments. Try the &lt;3, :) , :p and :(</a:t>
            </a:r>
          </a:p>
          <a:p>
            <a:r>
              <a:rPr lang="en-US" sz="1100" b="0" i="0" u="none" strike="noStrike" cap="none" dirty="0">
                <a:solidFill>
                  <a:srgbClr val="000000"/>
                </a:solidFill>
                <a:effectLst/>
                <a:latin typeface="Arial"/>
                <a:ea typeface="Arial"/>
                <a:cs typeface="Arial"/>
                <a:sym typeface="Arial"/>
              </a:rPr>
              <a:t>Words after @ and # have a neutral score.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7638282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VADER sentimental analysis relies on a dictionary that maps lexical features to emotion intensities known as sentiment scores. The sentiment score of a text can be obtained by summing up the intensity of each word in the text.</a:t>
            </a:r>
          </a:p>
          <a:p>
            <a:r>
              <a:rPr lang="en-US" sz="1100" b="0" i="0" u="none" strike="noStrike" cap="none" dirty="0">
                <a:solidFill>
                  <a:srgbClr val="000000"/>
                </a:solidFill>
                <a:effectLst/>
                <a:latin typeface="Arial"/>
                <a:ea typeface="Arial"/>
                <a:cs typeface="Arial"/>
                <a:sym typeface="Arial"/>
              </a:rPr>
              <a:t>Notice that VADER:</a:t>
            </a:r>
          </a:p>
          <a:p>
            <a:r>
              <a:rPr lang="en-US" sz="1100" b="0" i="0" u="none" strike="noStrike" cap="none" dirty="0">
                <a:solidFill>
                  <a:srgbClr val="000000"/>
                </a:solidFill>
                <a:effectLst/>
                <a:latin typeface="Arial"/>
                <a:ea typeface="Arial"/>
                <a:cs typeface="Arial"/>
                <a:sym typeface="Arial"/>
              </a:rPr>
              <a:t>It is case sensitive. The sentence This is great has a different score than the sentence This is GREAT.</a:t>
            </a:r>
          </a:p>
          <a:p>
            <a:r>
              <a:rPr lang="en-US" sz="1100" b="0" i="0" u="none" strike="noStrike" cap="none" dirty="0">
                <a:solidFill>
                  <a:srgbClr val="000000"/>
                </a:solidFill>
                <a:effectLst/>
                <a:latin typeface="Arial"/>
                <a:ea typeface="Arial"/>
                <a:cs typeface="Arial"/>
                <a:sym typeface="Arial"/>
              </a:rPr>
              <a:t>Punctuation matters. The exclamation marks for example have a positive score</a:t>
            </a:r>
          </a:p>
          <a:p>
            <a:r>
              <a:rPr lang="en-US" sz="1100" b="0" i="0" u="none" strike="noStrike" cap="none" dirty="0">
                <a:solidFill>
                  <a:srgbClr val="000000"/>
                </a:solidFill>
                <a:effectLst/>
                <a:latin typeface="Arial"/>
                <a:ea typeface="Arial"/>
                <a:cs typeface="Arial"/>
                <a:sym typeface="Arial"/>
              </a:rPr>
              <a:t>The emojis have also a score and actually very strong sentiments. Try the &lt;3, :) , :p and :(</a:t>
            </a:r>
          </a:p>
          <a:p>
            <a:r>
              <a:rPr lang="en-US" sz="1100" b="0" i="0" u="none" strike="noStrike" cap="none" dirty="0">
                <a:solidFill>
                  <a:srgbClr val="000000"/>
                </a:solidFill>
                <a:effectLst/>
                <a:latin typeface="Arial"/>
                <a:ea typeface="Arial"/>
                <a:cs typeface="Arial"/>
                <a:sym typeface="Arial"/>
              </a:rPr>
              <a:t>Words after @ and # have a neutral score.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9912128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VADER sentimental analysis relies on a dictionary that maps lexical features to emotion intensities known as sentiment scores. The sentiment score of a text can be obtained by summing up the intensity of each word in the text.</a:t>
            </a:r>
          </a:p>
          <a:p>
            <a:r>
              <a:rPr lang="en-US" sz="1100" b="0" i="0" u="none" strike="noStrike" cap="none" dirty="0">
                <a:solidFill>
                  <a:srgbClr val="000000"/>
                </a:solidFill>
                <a:effectLst/>
                <a:latin typeface="Arial"/>
                <a:ea typeface="Arial"/>
                <a:cs typeface="Arial"/>
                <a:sym typeface="Arial"/>
              </a:rPr>
              <a:t>Notice that VADER:</a:t>
            </a:r>
          </a:p>
          <a:p>
            <a:r>
              <a:rPr lang="en-US" sz="1100" b="0" i="0" u="none" strike="noStrike" cap="none" dirty="0">
                <a:solidFill>
                  <a:srgbClr val="000000"/>
                </a:solidFill>
                <a:effectLst/>
                <a:latin typeface="Arial"/>
                <a:ea typeface="Arial"/>
                <a:cs typeface="Arial"/>
                <a:sym typeface="Arial"/>
              </a:rPr>
              <a:t>It is case sensitive. The sentence This is great has a different score than the sentence This is GREAT.</a:t>
            </a:r>
          </a:p>
          <a:p>
            <a:r>
              <a:rPr lang="en-US" sz="1100" b="0" i="0" u="none" strike="noStrike" cap="none" dirty="0">
                <a:solidFill>
                  <a:srgbClr val="000000"/>
                </a:solidFill>
                <a:effectLst/>
                <a:latin typeface="Arial"/>
                <a:ea typeface="Arial"/>
                <a:cs typeface="Arial"/>
                <a:sym typeface="Arial"/>
              </a:rPr>
              <a:t>Punctuation matters. The exclamation marks for example have a positive score</a:t>
            </a:r>
          </a:p>
          <a:p>
            <a:r>
              <a:rPr lang="en-US" sz="1100" b="0" i="0" u="none" strike="noStrike" cap="none" dirty="0">
                <a:solidFill>
                  <a:srgbClr val="000000"/>
                </a:solidFill>
                <a:effectLst/>
                <a:latin typeface="Arial"/>
                <a:ea typeface="Arial"/>
                <a:cs typeface="Arial"/>
                <a:sym typeface="Arial"/>
              </a:rPr>
              <a:t>The emojis have also a score and actually very strong sentiments. Try the &lt;3, :) , :p and :(</a:t>
            </a:r>
          </a:p>
          <a:p>
            <a:r>
              <a:rPr lang="en-US" sz="1100" b="0" i="0" u="none" strike="noStrike" cap="none" dirty="0">
                <a:solidFill>
                  <a:srgbClr val="000000"/>
                </a:solidFill>
                <a:effectLst/>
                <a:latin typeface="Arial"/>
                <a:ea typeface="Arial"/>
                <a:cs typeface="Arial"/>
                <a:sym typeface="Arial"/>
              </a:rPr>
              <a:t>Words after @ and # have a neutral score.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9529868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61116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d5ac2c23b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d5ac2c23b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d5ac2c23b6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d5ac2c23b6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300" dirty="0">
              <a:solidFill>
                <a:schemeClr val="dk1"/>
              </a:solidFill>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d5ac2c23b6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d5ac2c23b6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300">
                <a:solidFill>
                  <a:schemeClr val="dk1"/>
                </a:solidFill>
                <a:latin typeface="Roboto"/>
                <a:ea typeface="Roboto"/>
                <a:cs typeface="Roboto"/>
                <a:sym typeface="Roboto"/>
              </a:rPr>
              <a:t>For the classification of tweets according to their security relevance, two classifiers have been explored:</a:t>
            </a:r>
            <a:endParaRPr sz="130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1300">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1300">
              <a:solidFill>
                <a:schemeClr val="dk1"/>
              </a:solidFill>
              <a:latin typeface="Roboto"/>
              <a:ea typeface="Roboto"/>
              <a:cs typeface="Roboto"/>
              <a:sym typeface="Roboto"/>
            </a:endParaRPr>
          </a:p>
        </p:txBody>
      </p:sp>
    </p:spTree>
    <p:extLst>
      <p:ext uri="{BB962C8B-B14F-4D97-AF65-F5344CB8AC3E}">
        <p14:creationId xmlns:p14="http://schemas.microsoft.com/office/powerpoint/2010/main" val="1482095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d5ac2c23b6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d5ac2c23b6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300" dirty="0">
                <a:solidFill>
                  <a:schemeClr val="dk1"/>
                </a:solidFill>
                <a:latin typeface="Roboto"/>
                <a:ea typeface="Roboto"/>
                <a:cs typeface="Roboto"/>
                <a:sym typeface="Roboto"/>
              </a:rPr>
              <a:t>import </a:t>
            </a:r>
            <a:r>
              <a:rPr lang="en-US" sz="1300" dirty="0" err="1">
                <a:solidFill>
                  <a:schemeClr val="dk1"/>
                </a:solidFill>
                <a:latin typeface="Roboto"/>
                <a:ea typeface="Roboto"/>
                <a:cs typeface="Roboto"/>
                <a:sym typeface="Roboto"/>
              </a:rPr>
              <a:t>geonamescache</a:t>
            </a:r>
            <a:endParaRPr lang="en-US" sz="1300" dirty="0">
              <a:solidFill>
                <a:schemeClr val="dk1"/>
              </a:solidFill>
              <a:latin typeface="Roboto"/>
              <a:ea typeface="Roboto"/>
              <a:cs typeface="Roboto"/>
              <a:sym typeface="Roboto"/>
            </a:endParaRPr>
          </a:p>
          <a:p>
            <a:pPr marL="0" lvl="0" indent="0" algn="l" rtl="0">
              <a:lnSpc>
                <a:spcPct val="115000"/>
              </a:lnSpc>
              <a:spcBef>
                <a:spcPts val="0"/>
              </a:spcBef>
              <a:spcAft>
                <a:spcPts val="0"/>
              </a:spcAft>
              <a:buNone/>
            </a:pPr>
            <a:r>
              <a:rPr lang="en-US" sz="1300" dirty="0">
                <a:solidFill>
                  <a:schemeClr val="dk1"/>
                </a:solidFill>
                <a:latin typeface="Roboto"/>
                <a:ea typeface="Roboto"/>
                <a:cs typeface="Roboto"/>
                <a:sym typeface="Roboto"/>
              </a:rPr>
              <a:t>from </a:t>
            </a:r>
            <a:r>
              <a:rPr lang="en-US" sz="1300" dirty="0" err="1">
                <a:solidFill>
                  <a:schemeClr val="dk1"/>
                </a:solidFill>
                <a:latin typeface="Roboto"/>
                <a:ea typeface="Roboto"/>
                <a:cs typeface="Roboto"/>
                <a:sym typeface="Roboto"/>
              </a:rPr>
              <a:t>city_to_state</a:t>
            </a:r>
            <a:r>
              <a:rPr lang="en-US" sz="1300" dirty="0">
                <a:solidFill>
                  <a:schemeClr val="dk1"/>
                </a:solidFill>
                <a:latin typeface="Roboto"/>
                <a:ea typeface="Roboto"/>
                <a:cs typeface="Roboto"/>
                <a:sym typeface="Roboto"/>
              </a:rPr>
              <a:t> import </a:t>
            </a:r>
            <a:r>
              <a:rPr lang="en-US" sz="1300" dirty="0" err="1">
                <a:solidFill>
                  <a:schemeClr val="dk1"/>
                </a:solidFill>
                <a:latin typeface="Roboto"/>
                <a:ea typeface="Roboto"/>
                <a:cs typeface="Roboto"/>
                <a:sym typeface="Roboto"/>
              </a:rPr>
              <a:t>city_to_state_dict</a:t>
            </a:r>
            <a:endParaRPr sz="1300" dirty="0">
              <a:solidFill>
                <a:schemeClr val="dk1"/>
              </a:solidFill>
              <a:latin typeface="Roboto"/>
              <a:ea typeface="Roboto"/>
              <a:cs typeface="Roboto"/>
              <a:sym typeface="Roboto"/>
            </a:endParaRPr>
          </a:p>
        </p:txBody>
      </p:sp>
    </p:spTree>
    <p:extLst>
      <p:ext uri="{BB962C8B-B14F-4D97-AF65-F5344CB8AC3E}">
        <p14:creationId xmlns:p14="http://schemas.microsoft.com/office/powerpoint/2010/main" val="20479623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d5ac2c23b6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d5ac2c23b6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300">
                <a:solidFill>
                  <a:schemeClr val="dk1"/>
                </a:solidFill>
                <a:latin typeface="Roboto"/>
                <a:ea typeface="Roboto"/>
                <a:cs typeface="Roboto"/>
                <a:sym typeface="Roboto"/>
              </a:rPr>
              <a:t>For the classification of tweets according to their security relevance, two classifiers have been explored:</a:t>
            </a:r>
            <a:endParaRPr sz="130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1300">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1300">
              <a:solidFill>
                <a:schemeClr val="dk1"/>
              </a:solidFill>
              <a:latin typeface="Roboto"/>
              <a:ea typeface="Roboto"/>
              <a:cs typeface="Roboto"/>
              <a:sym typeface="Robo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d5ac2c23b6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d5ac2c23b6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300">
                <a:solidFill>
                  <a:schemeClr val="dk1"/>
                </a:solidFill>
                <a:latin typeface="Roboto"/>
                <a:ea typeface="Roboto"/>
                <a:cs typeface="Roboto"/>
                <a:sym typeface="Roboto"/>
              </a:rPr>
              <a:t>For the classification of tweets according to their security relevance, two classifiers have been explored:</a:t>
            </a:r>
            <a:endParaRPr sz="130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1300">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1300">
              <a:solidFill>
                <a:schemeClr val="dk1"/>
              </a:solidFill>
              <a:latin typeface="Roboto"/>
              <a:ea typeface="Roboto"/>
              <a:cs typeface="Roboto"/>
              <a:sym typeface="Roboto"/>
            </a:endParaRPr>
          </a:p>
        </p:txBody>
      </p:sp>
    </p:spTree>
    <p:extLst>
      <p:ext uri="{BB962C8B-B14F-4D97-AF65-F5344CB8AC3E}">
        <p14:creationId xmlns:p14="http://schemas.microsoft.com/office/powerpoint/2010/main" val="30969725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complete pattern">
  <p:cSld name="BLANK_1">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3"/>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4400" b="1"/>
            </a:lvl1pPr>
            <a:lvl2pPr lvl="1" rtl="0">
              <a:spcBef>
                <a:spcPts val="0"/>
              </a:spcBef>
              <a:spcAft>
                <a:spcPts val="0"/>
              </a:spcAft>
              <a:buSzPts val="4400"/>
              <a:buNone/>
              <a:defRPr sz="4400" b="1"/>
            </a:lvl2pPr>
            <a:lvl3pPr lvl="2" rtl="0">
              <a:spcBef>
                <a:spcPts val="0"/>
              </a:spcBef>
              <a:spcAft>
                <a:spcPts val="0"/>
              </a:spcAft>
              <a:buSzPts val="4400"/>
              <a:buNone/>
              <a:defRPr sz="4400" b="1"/>
            </a:lvl3pPr>
            <a:lvl4pPr lvl="3" rtl="0">
              <a:spcBef>
                <a:spcPts val="0"/>
              </a:spcBef>
              <a:spcAft>
                <a:spcPts val="0"/>
              </a:spcAft>
              <a:buSzPts val="4400"/>
              <a:buNone/>
              <a:defRPr sz="4400" b="1"/>
            </a:lvl4pPr>
            <a:lvl5pPr lvl="4" rtl="0">
              <a:spcBef>
                <a:spcPts val="0"/>
              </a:spcBef>
              <a:spcAft>
                <a:spcPts val="0"/>
              </a:spcAft>
              <a:buSzPts val="4400"/>
              <a:buNone/>
              <a:defRPr sz="4400" b="1"/>
            </a:lvl5pPr>
            <a:lvl6pPr lvl="5" rtl="0">
              <a:spcBef>
                <a:spcPts val="0"/>
              </a:spcBef>
              <a:spcAft>
                <a:spcPts val="0"/>
              </a:spcAft>
              <a:buSzPts val="4400"/>
              <a:buNone/>
              <a:defRPr sz="4400" b="1"/>
            </a:lvl6pPr>
            <a:lvl7pPr lvl="6" rtl="0">
              <a:spcBef>
                <a:spcPts val="0"/>
              </a:spcBef>
              <a:spcAft>
                <a:spcPts val="0"/>
              </a:spcAft>
              <a:buSzPts val="4400"/>
              <a:buNone/>
              <a:defRPr sz="4400" b="1"/>
            </a:lvl7pPr>
            <a:lvl8pPr lvl="7" rtl="0">
              <a:spcBef>
                <a:spcPts val="0"/>
              </a:spcBef>
              <a:spcAft>
                <a:spcPts val="0"/>
              </a:spcAft>
              <a:buSzPts val="4400"/>
              <a:buNone/>
              <a:defRPr sz="4400" b="1"/>
            </a:lvl8pPr>
            <a:lvl9pPr lvl="8" rtl="0">
              <a:spcBef>
                <a:spcPts val="0"/>
              </a:spcBef>
              <a:spcAft>
                <a:spcPts val="0"/>
              </a:spcAft>
              <a:buSzPts val="4400"/>
              <a:buNone/>
              <a:defRPr sz="4400" b="1"/>
            </a:lvl9pPr>
          </a:lstStyle>
          <a:p>
            <a:endParaRPr/>
          </a:p>
        </p:txBody>
      </p:sp>
      <p:sp>
        <p:nvSpPr>
          <p:cNvPr id="28" name="Google Shape;28;p3"/>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l="19" r="19"/>
          <a:stretch/>
        </p:blipFill>
        <p:spPr>
          <a:xfrm rot="10800000" flipH="1">
            <a:off x="5952" y="0"/>
            <a:ext cx="9140602" cy="5143500"/>
          </a:xfrm>
          <a:prstGeom prst="rect">
            <a:avLst/>
          </a:prstGeom>
          <a:noFill/>
          <a:ln>
            <a:noFill/>
          </a:ln>
        </p:spPr>
      </p:pic>
      <p:sp>
        <p:nvSpPr>
          <p:cNvPr id="31" name="Google Shape;31;p4"/>
          <p:cNvSpPr txBox="1">
            <a:spLocks noGrp="1"/>
          </p:cNvSpPr>
          <p:nvPr>
            <p:ph type="body" idx="1"/>
          </p:nvPr>
        </p:nvSpPr>
        <p:spPr>
          <a:xfrm>
            <a:off x="1215300" y="1723650"/>
            <a:ext cx="6713400" cy="819900"/>
          </a:xfrm>
          <a:prstGeom prst="rect">
            <a:avLst/>
          </a:prstGeom>
        </p:spPr>
        <p:txBody>
          <a:bodyPr spcFirstLastPara="1" wrap="square" lIns="91425" tIns="91425" rIns="91425" bIns="91425" anchor="t" anchorCtr="0">
            <a:noAutofit/>
          </a:bodyPr>
          <a:lstStyle>
            <a:lvl1pPr marL="457200" lvl="0" indent="-457200" algn="ctr" rtl="0">
              <a:spcBef>
                <a:spcPts val="600"/>
              </a:spcBef>
              <a:spcAft>
                <a:spcPts val="0"/>
              </a:spcAft>
              <a:buClr>
                <a:schemeClr val="dk1"/>
              </a:buClr>
              <a:buSzPts val="3600"/>
              <a:buChar char="◎"/>
              <a:defRPr sz="3600" i="1"/>
            </a:lvl1pPr>
            <a:lvl2pPr marL="914400" lvl="1" indent="-457200" algn="ctr" rtl="0">
              <a:spcBef>
                <a:spcPts val="0"/>
              </a:spcBef>
              <a:spcAft>
                <a:spcPts val="0"/>
              </a:spcAft>
              <a:buClr>
                <a:schemeClr val="dk1"/>
              </a:buClr>
              <a:buSzPts val="3600"/>
              <a:buChar char="○"/>
              <a:defRPr sz="3600" i="1"/>
            </a:lvl2pPr>
            <a:lvl3pPr marL="1371600" lvl="2" indent="-457200" algn="ctr" rtl="0">
              <a:spcBef>
                <a:spcPts val="0"/>
              </a:spcBef>
              <a:spcAft>
                <a:spcPts val="0"/>
              </a:spcAft>
              <a:buClr>
                <a:schemeClr val="dk1"/>
              </a:buClr>
              <a:buSzPts val="3600"/>
              <a:buChar char="◉"/>
              <a:defRPr sz="3600" i="1"/>
            </a:lvl3pPr>
            <a:lvl4pPr marL="1828800" lvl="3" indent="-457200" algn="ctr" rtl="0">
              <a:spcBef>
                <a:spcPts val="0"/>
              </a:spcBef>
              <a:spcAft>
                <a:spcPts val="0"/>
              </a:spcAft>
              <a:buSzPts val="3600"/>
              <a:buChar char="●"/>
              <a:defRPr sz="3600" i="1"/>
            </a:lvl4pPr>
            <a:lvl5pPr marL="2286000" lvl="4" indent="-457200" algn="ctr" rtl="0">
              <a:spcBef>
                <a:spcPts val="0"/>
              </a:spcBef>
              <a:spcAft>
                <a:spcPts val="0"/>
              </a:spcAft>
              <a:buSzPts val="3600"/>
              <a:buChar char="○"/>
              <a:defRPr sz="3600" i="1"/>
            </a:lvl5pPr>
            <a:lvl6pPr marL="2743200" lvl="5" indent="-457200" algn="ctr" rtl="0">
              <a:spcBef>
                <a:spcPts val="0"/>
              </a:spcBef>
              <a:spcAft>
                <a:spcPts val="0"/>
              </a:spcAft>
              <a:buSzPts val="3600"/>
              <a:buChar char="■"/>
              <a:defRPr sz="3600" i="1"/>
            </a:lvl6pPr>
            <a:lvl7pPr marL="3200400" lvl="6" indent="-457200" algn="ctr" rtl="0">
              <a:spcBef>
                <a:spcPts val="0"/>
              </a:spcBef>
              <a:spcAft>
                <a:spcPts val="0"/>
              </a:spcAft>
              <a:buSzPts val="3600"/>
              <a:buChar char="●"/>
              <a:defRPr sz="3600" i="1"/>
            </a:lvl7pPr>
            <a:lvl8pPr marL="3657600" lvl="7" indent="-457200" algn="ctr" rtl="0">
              <a:spcBef>
                <a:spcPts val="0"/>
              </a:spcBef>
              <a:spcAft>
                <a:spcPts val="0"/>
              </a:spcAft>
              <a:buSzPts val="3600"/>
              <a:buChar char="○"/>
              <a:defRPr sz="3600" i="1"/>
            </a:lvl8pPr>
            <a:lvl9pPr marL="4114800" lvl="8" indent="-457200" algn="ctr">
              <a:spcBef>
                <a:spcPts val="0"/>
              </a:spcBef>
              <a:spcAft>
                <a:spcPts val="0"/>
              </a:spcAft>
              <a:buSzPts val="3600"/>
              <a:buChar char="■"/>
              <a:defRPr sz="3600" i="1"/>
            </a:lvl9pPr>
          </a:lstStyle>
          <a:p>
            <a:endParaRPr/>
          </a:p>
        </p:txBody>
      </p:sp>
      <p:grpSp>
        <p:nvGrpSpPr>
          <p:cNvPr id="32" name="Google Shape;32;p4"/>
          <p:cNvGrpSpPr/>
          <p:nvPr/>
        </p:nvGrpSpPr>
        <p:grpSpPr>
          <a:xfrm>
            <a:off x="3839646" y="782918"/>
            <a:ext cx="1464573" cy="842707"/>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chemeClr val="accent1"/>
                  </a:solidFill>
                  <a:latin typeface="Source Sans Pro"/>
                  <a:ea typeface="Source Sans Pro"/>
                  <a:cs typeface="Source Sans Pro"/>
                  <a:sym typeface="Source Sans Pro"/>
                </a:rPr>
                <a:t>“</a:t>
              </a:r>
              <a:endParaRPr sz="6000" b="1">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4190700" y="1925385"/>
              <a:ext cx="762600" cy="7626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 name="Google Shape;36;p4"/>
          <p:cNvCxnSpPr>
            <a:endCxn id="34" idx="1"/>
          </p:cNvCxnSpPr>
          <p:nvPr/>
        </p:nvCxnSpPr>
        <p:spPr>
          <a:xfrm>
            <a:off x="3750511" y="390297"/>
            <a:ext cx="532200" cy="535500"/>
          </a:xfrm>
          <a:prstGeom prst="straightConnector1">
            <a:avLst/>
          </a:prstGeom>
          <a:noFill/>
          <a:ln w="9525" cap="flat" cmpd="sng">
            <a:solidFill>
              <a:srgbClr val="CFD8DC"/>
            </a:solidFill>
            <a:prstDash val="solid"/>
            <a:round/>
            <a:headEnd type="none" w="med" len="med"/>
            <a:tailEnd type="none" w="med" len="med"/>
          </a:ln>
        </p:spPr>
      </p:cxnSp>
      <p:cxnSp>
        <p:nvCxnSpPr>
          <p:cNvPr id="37" name="Google Shape;37;p4"/>
          <p:cNvCxnSpPr/>
          <p:nvPr/>
        </p:nvCxnSpPr>
        <p:spPr>
          <a:xfrm rot="10800000">
            <a:off x="4362902" y="436125"/>
            <a:ext cx="209100" cy="369600"/>
          </a:xfrm>
          <a:prstGeom prst="straightConnector1">
            <a:avLst/>
          </a:prstGeom>
          <a:noFill/>
          <a:ln w="9525" cap="flat" cmpd="sng">
            <a:solidFill>
              <a:srgbClr val="CFD8DC"/>
            </a:solidFill>
            <a:prstDash val="solid"/>
            <a:round/>
            <a:headEnd type="none" w="med" len="med"/>
            <a:tailEnd type="none" w="med" len="med"/>
          </a:ln>
        </p:spPr>
      </p:cxnSp>
      <p:cxnSp>
        <p:nvCxnSpPr>
          <p:cNvPr id="38" name="Google Shape;38;p4"/>
          <p:cNvCxnSpPr/>
          <p:nvPr/>
        </p:nvCxnSpPr>
        <p:spPr>
          <a:xfrm rot="10800000" flipH="1">
            <a:off x="4704510" y="351930"/>
            <a:ext cx="347100" cy="474600"/>
          </a:xfrm>
          <a:prstGeom prst="straightConnector1">
            <a:avLst/>
          </a:prstGeom>
          <a:noFill/>
          <a:ln w="9525" cap="flat" cmpd="sng">
            <a:solidFill>
              <a:srgbClr val="CFD8DC"/>
            </a:solidFill>
            <a:prstDash val="solid"/>
            <a:round/>
            <a:headEnd type="none" w="med" len="med"/>
            <a:tailEnd type="none" w="med" len="med"/>
          </a:ln>
        </p:spPr>
      </p:cxnSp>
      <p:sp>
        <p:nvSpPr>
          <p:cNvPr id="39" name="Google Shape;39;p4"/>
          <p:cNvSpPr txBox="1">
            <a:spLocks noGrp="1"/>
          </p:cNvSpPr>
          <p:nvPr>
            <p:ph type="sldNum" idx="12"/>
          </p:nvPr>
        </p:nvSpPr>
        <p:spPr>
          <a:xfrm>
            <a:off x="-87" y="4749844"/>
            <a:ext cx="9144000" cy="3936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2" name="Google Shape;42;p5"/>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43" name="Google Shape;43;p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51" name="Google Shape;51;p7"/>
          <p:cNvSpPr txBox="1">
            <a:spLocks noGrp="1"/>
          </p:cNvSpPr>
          <p:nvPr>
            <p:ph type="body" idx="1"/>
          </p:nvPr>
        </p:nvSpPr>
        <p:spPr>
          <a:xfrm>
            <a:off x="786150"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2" name="Google Shape;52;p7"/>
          <p:cNvSpPr txBox="1">
            <a:spLocks noGrp="1"/>
          </p:cNvSpPr>
          <p:nvPr>
            <p:ph type="body" idx="2"/>
          </p:nvPr>
        </p:nvSpPr>
        <p:spPr>
          <a:xfrm>
            <a:off x="3329992"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3" name="Google Shape;53;p7"/>
          <p:cNvSpPr txBox="1">
            <a:spLocks noGrp="1"/>
          </p:cNvSpPr>
          <p:nvPr>
            <p:ph type="body" idx="3"/>
          </p:nvPr>
        </p:nvSpPr>
        <p:spPr>
          <a:xfrm>
            <a:off x="5873834"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4" name="Google Shape;54;p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7" name="Google Shape;57;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9"/>
          <p:cNvSpPr txBox="1">
            <a:spLocks noGrp="1"/>
          </p:cNvSpPr>
          <p:nvPr>
            <p:ph type="body" idx="1"/>
          </p:nvPr>
        </p:nvSpPr>
        <p:spPr>
          <a:xfrm>
            <a:off x="457200" y="4055343"/>
            <a:ext cx="8229600" cy="3687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1800"/>
              <a:buNone/>
              <a:defRPr sz="1800"/>
            </a:lvl1pPr>
          </a:lstStyle>
          <a:p>
            <a:endParaRPr/>
          </a:p>
        </p:txBody>
      </p:sp>
      <p:sp>
        <p:nvSpPr>
          <p:cNvPr id="60" name="Google Shape;60;p9"/>
          <p:cNvSpPr txBox="1">
            <a:spLocks noGrp="1"/>
          </p:cNvSpPr>
          <p:nvPr>
            <p:ph type="sldNum" idx="12"/>
          </p:nvPr>
        </p:nvSpPr>
        <p:spPr>
          <a:xfrm>
            <a:off x="-92" y="4749844"/>
            <a:ext cx="9144000" cy="3936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kaushiksuresh147/covidvaccine-tweets"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2"/>
          <p:cNvSpPr txBox="1">
            <a:spLocks noGrp="1"/>
          </p:cNvSpPr>
          <p:nvPr>
            <p:ph type="ctrTitle"/>
          </p:nvPr>
        </p:nvSpPr>
        <p:spPr>
          <a:xfrm>
            <a:off x="1521498" y="1596925"/>
            <a:ext cx="6790800" cy="1159800"/>
          </a:xfrm>
          <a:prstGeom prst="rect">
            <a:avLst/>
          </a:prstGeom>
        </p:spPr>
        <p:txBody>
          <a:bodyPr spcFirstLastPara="1" wrap="square" lIns="91425" tIns="91425" rIns="91425" bIns="91425" anchor="ctr" anchorCtr="0">
            <a:noAutofit/>
          </a:bodyPr>
          <a:lstStyle/>
          <a:p>
            <a:pPr lvl="0" algn="ctr"/>
            <a:r>
              <a:rPr lang="en-US" sz="3200" dirty="0"/>
              <a:t>People’s perception of the Covid-19 vaccine through Twitter Sentiment analysis</a:t>
            </a:r>
            <a:endParaRPr sz="3000" dirty="0"/>
          </a:p>
        </p:txBody>
      </p:sp>
      <p:sp>
        <p:nvSpPr>
          <p:cNvPr id="71" name="Google Shape;71;p12"/>
          <p:cNvSpPr txBox="1"/>
          <p:nvPr/>
        </p:nvSpPr>
        <p:spPr>
          <a:xfrm>
            <a:off x="2815275" y="3084200"/>
            <a:ext cx="3889200" cy="71555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500" dirty="0">
                <a:solidFill>
                  <a:schemeClr val="dk1"/>
                </a:solidFill>
                <a:latin typeface="Roboto Medium"/>
                <a:ea typeface="Roboto Medium"/>
                <a:cs typeface="Roboto Medium"/>
                <a:sym typeface="Roboto Medium"/>
              </a:rPr>
              <a:t>INST 767 Big Data Analytics</a:t>
            </a:r>
            <a:endParaRPr sz="1500" dirty="0">
              <a:solidFill>
                <a:schemeClr val="dk1"/>
              </a:solidFill>
              <a:latin typeface="Roboto Medium"/>
              <a:ea typeface="Roboto Medium"/>
              <a:cs typeface="Roboto Medium"/>
              <a:sym typeface="Roboto Medium"/>
            </a:endParaRPr>
          </a:p>
          <a:p>
            <a:pPr marL="0" lvl="0" indent="0" algn="ctr" rtl="0">
              <a:lnSpc>
                <a:spcPct val="115000"/>
              </a:lnSpc>
              <a:spcBef>
                <a:spcPts val="0"/>
              </a:spcBef>
              <a:spcAft>
                <a:spcPts val="0"/>
              </a:spcAft>
              <a:buNone/>
            </a:pPr>
            <a:r>
              <a:rPr lang="en" sz="1500" dirty="0">
                <a:solidFill>
                  <a:schemeClr val="dk1"/>
                </a:solidFill>
                <a:latin typeface="Roboto Medium"/>
                <a:ea typeface="Roboto Medium"/>
                <a:cs typeface="Roboto Medium"/>
                <a:sym typeface="Roboto Medium"/>
              </a:rPr>
              <a:t>Submitted By: </a:t>
            </a:r>
            <a:r>
              <a:rPr lang="en" sz="1500" dirty="0" err="1">
                <a:solidFill>
                  <a:schemeClr val="dk1"/>
                </a:solidFill>
                <a:latin typeface="Roboto Medium"/>
                <a:ea typeface="Roboto Medium"/>
                <a:cs typeface="Roboto Medium"/>
                <a:sym typeface="Roboto Medium"/>
              </a:rPr>
              <a:t>Neviya</a:t>
            </a:r>
            <a:r>
              <a:rPr lang="en" sz="1500" dirty="0">
                <a:solidFill>
                  <a:schemeClr val="dk1"/>
                </a:solidFill>
                <a:latin typeface="Roboto Medium"/>
                <a:ea typeface="Roboto Medium"/>
                <a:cs typeface="Roboto Medium"/>
                <a:sym typeface="Roboto Medium"/>
              </a:rPr>
              <a:t> Prakash</a:t>
            </a:r>
            <a:endParaRPr dirty="0">
              <a:solidFill>
                <a:schemeClr val="dk1"/>
              </a:solidFill>
              <a:latin typeface="Roboto Medium"/>
              <a:ea typeface="Roboto Medium"/>
              <a:cs typeface="Roboto Medium"/>
              <a:sym typeface="Roboto Medium"/>
            </a:endParaRPr>
          </a:p>
        </p:txBody>
      </p:sp>
      <p:pic>
        <p:nvPicPr>
          <p:cNvPr id="73" name="Google Shape;73;p12"/>
          <p:cNvPicPr preferRelativeResize="0"/>
          <p:nvPr/>
        </p:nvPicPr>
        <p:blipFill>
          <a:blip r:embed="rId3">
            <a:alphaModFix/>
          </a:blip>
          <a:stretch>
            <a:fillRect/>
          </a:stretch>
        </p:blipFill>
        <p:spPr>
          <a:xfrm>
            <a:off x="7517601" y="2002187"/>
            <a:ext cx="349275" cy="3492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786150" y="10127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dirty="0"/>
              <a:t>Text Processing</a:t>
            </a:r>
            <a:endParaRPr sz="2400" b="1" dirty="0"/>
          </a:p>
        </p:txBody>
      </p:sp>
      <p:sp>
        <p:nvSpPr>
          <p:cNvPr id="115" name="Google Shape;115;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
        <p:nvSpPr>
          <p:cNvPr id="10" name="Google Shape;93;p14">
            <a:extLst>
              <a:ext uri="{FF2B5EF4-FFF2-40B4-BE49-F238E27FC236}">
                <a16:creationId xmlns:a16="http://schemas.microsoft.com/office/drawing/2014/main" id="{885540A6-A6E6-F345-AA3D-78D82166712C}"/>
              </a:ext>
            </a:extLst>
          </p:cNvPr>
          <p:cNvSpPr txBox="1"/>
          <p:nvPr/>
        </p:nvSpPr>
        <p:spPr>
          <a:xfrm>
            <a:off x="600937" y="762341"/>
            <a:ext cx="7942126" cy="923299"/>
          </a:xfrm>
          <a:prstGeom prst="rect">
            <a:avLst/>
          </a:prstGeom>
          <a:noFill/>
          <a:ln>
            <a:noFill/>
          </a:ln>
        </p:spPr>
        <p:txBody>
          <a:bodyPr spcFirstLastPara="1" wrap="square" lIns="91425" tIns="91425" rIns="91425" bIns="91425" anchor="t" anchorCtr="0">
            <a:spAutoFit/>
          </a:bodyPr>
          <a:lstStyle/>
          <a:p>
            <a:pPr marL="285750" indent="-285750">
              <a:buFont typeface="Arial" panose="020B0604020202020204" pitchFamily="34" charset="0"/>
              <a:buChar char="•"/>
            </a:pPr>
            <a:r>
              <a:rPr lang="en-US" sz="1200" dirty="0">
                <a:latin typeface="+mn-lt"/>
              </a:rPr>
              <a:t>Remove punctuations, mentions hashtags, </a:t>
            </a:r>
            <a:r>
              <a:rPr lang="en-US" sz="1200" dirty="0" err="1">
                <a:latin typeface="+mn-lt"/>
              </a:rPr>
              <a:t>urls</a:t>
            </a:r>
            <a:endParaRPr lang="en-US" sz="1200" dirty="0">
              <a:latin typeface="+mn-lt"/>
            </a:endParaRPr>
          </a:p>
          <a:p>
            <a:pPr marL="285750" indent="-285750">
              <a:buFont typeface="Arial" panose="020B0604020202020204" pitchFamily="34" charset="0"/>
              <a:buChar char="•"/>
            </a:pPr>
            <a:r>
              <a:rPr lang="en-US" sz="1200" dirty="0">
                <a:latin typeface="+mn-lt"/>
              </a:rPr>
              <a:t>Tokenization - Converting a sentence into list of words</a:t>
            </a:r>
          </a:p>
          <a:p>
            <a:pPr marL="285750" indent="-285750">
              <a:buFont typeface="Arial" panose="020B0604020202020204" pitchFamily="34" charset="0"/>
              <a:buChar char="•"/>
            </a:pPr>
            <a:r>
              <a:rPr lang="en-US" sz="1200" dirty="0">
                <a:latin typeface="+mn-lt"/>
              </a:rPr>
              <a:t>Remove </a:t>
            </a:r>
            <a:r>
              <a:rPr lang="en-US" sz="1200" dirty="0" err="1">
                <a:latin typeface="+mn-lt"/>
              </a:rPr>
              <a:t>stopwords</a:t>
            </a:r>
            <a:r>
              <a:rPr lang="en-US" sz="1200" dirty="0">
                <a:latin typeface="+mn-lt"/>
              </a:rPr>
              <a:t>, Lemmatization- Transforming any form of a word to its root word</a:t>
            </a:r>
            <a:endParaRPr lang="en-US" sz="1200" dirty="0">
              <a:solidFill>
                <a:schemeClr val="tx2">
                  <a:lumMod val="10000"/>
                </a:schemeClr>
              </a:solidFill>
              <a:latin typeface="+mn-lt"/>
              <a:ea typeface="Roboto"/>
              <a:sym typeface="Roboto"/>
            </a:endParaRPr>
          </a:p>
          <a:p>
            <a:pPr marL="285750" indent="-285750">
              <a:buFont typeface="Arial" panose="020B0604020202020204" pitchFamily="34" charset="0"/>
              <a:buChar char="•"/>
            </a:pPr>
            <a:r>
              <a:rPr lang="en-US" sz="1200" dirty="0">
                <a:solidFill>
                  <a:schemeClr val="tx2">
                    <a:lumMod val="10000"/>
                  </a:schemeClr>
                </a:solidFill>
                <a:latin typeface="+mn-lt"/>
                <a:ea typeface="Roboto"/>
                <a:sym typeface="Roboto"/>
              </a:rPr>
              <a:t>Plotted the Unigram, Bigram and trigram of frequently occurring words</a:t>
            </a:r>
            <a:endParaRPr lang="en-US" sz="1200" dirty="0">
              <a:latin typeface="+mn-lt"/>
            </a:endParaRPr>
          </a:p>
        </p:txBody>
      </p:sp>
      <p:pic>
        <p:nvPicPr>
          <p:cNvPr id="4" name="Picture 3" descr="Chart&#10;&#10;Description automatically generated">
            <a:extLst>
              <a:ext uri="{FF2B5EF4-FFF2-40B4-BE49-F238E27FC236}">
                <a16:creationId xmlns:a16="http://schemas.microsoft.com/office/drawing/2014/main" id="{6031422D-0F87-0743-964B-B8EAD62FAC20}"/>
              </a:ext>
            </a:extLst>
          </p:cNvPr>
          <p:cNvPicPr>
            <a:picLocks noChangeAspect="1"/>
          </p:cNvPicPr>
          <p:nvPr/>
        </p:nvPicPr>
        <p:blipFill rotWithShape="1">
          <a:blip r:embed="rId3"/>
          <a:srcRect b="37890"/>
          <a:stretch/>
        </p:blipFill>
        <p:spPr>
          <a:xfrm>
            <a:off x="54269" y="1813559"/>
            <a:ext cx="5569537" cy="2131120"/>
          </a:xfrm>
          <a:prstGeom prst="rect">
            <a:avLst/>
          </a:prstGeom>
        </p:spPr>
      </p:pic>
      <p:pic>
        <p:nvPicPr>
          <p:cNvPr id="6" name="Picture 5" descr="Chart&#10;&#10;Description automatically generated">
            <a:extLst>
              <a:ext uri="{FF2B5EF4-FFF2-40B4-BE49-F238E27FC236}">
                <a16:creationId xmlns:a16="http://schemas.microsoft.com/office/drawing/2014/main" id="{B339DBA8-2F9A-2B4D-B8A4-B0BC4420E4E8}"/>
              </a:ext>
            </a:extLst>
          </p:cNvPr>
          <p:cNvPicPr>
            <a:picLocks noChangeAspect="1"/>
          </p:cNvPicPr>
          <p:nvPr/>
        </p:nvPicPr>
        <p:blipFill>
          <a:blip r:embed="rId4"/>
          <a:stretch>
            <a:fillRect/>
          </a:stretch>
        </p:blipFill>
        <p:spPr>
          <a:xfrm>
            <a:off x="4572000" y="1899165"/>
            <a:ext cx="4317493" cy="2481994"/>
          </a:xfrm>
          <a:prstGeom prst="rect">
            <a:avLst/>
          </a:prstGeom>
        </p:spPr>
      </p:pic>
    </p:spTree>
    <p:extLst>
      <p:ext uri="{BB962C8B-B14F-4D97-AF65-F5344CB8AC3E}">
        <p14:creationId xmlns:p14="http://schemas.microsoft.com/office/powerpoint/2010/main" val="14902309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786150" y="10127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dirty="0"/>
              <a:t>Text Processing</a:t>
            </a:r>
            <a:endParaRPr sz="2400" b="1" dirty="0"/>
          </a:p>
        </p:txBody>
      </p:sp>
      <p:sp>
        <p:nvSpPr>
          <p:cNvPr id="115" name="Google Shape;115;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
        <p:nvSpPr>
          <p:cNvPr id="10" name="Google Shape;93;p14">
            <a:extLst>
              <a:ext uri="{FF2B5EF4-FFF2-40B4-BE49-F238E27FC236}">
                <a16:creationId xmlns:a16="http://schemas.microsoft.com/office/drawing/2014/main" id="{885540A6-A6E6-F345-AA3D-78D82166712C}"/>
              </a:ext>
            </a:extLst>
          </p:cNvPr>
          <p:cNvSpPr txBox="1"/>
          <p:nvPr/>
        </p:nvSpPr>
        <p:spPr>
          <a:xfrm>
            <a:off x="600937" y="762341"/>
            <a:ext cx="7942126" cy="369302"/>
          </a:xfrm>
          <a:prstGeom prst="rect">
            <a:avLst/>
          </a:prstGeom>
          <a:noFill/>
          <a:ln>
            <a:noFill/>
          </a:ln>
        </p:spPr>
        <p:txBody>
          <a:bodyPr spcFirstLastPara="1" wrap="square" lIns="91425" tIns="91425" rIns="91425" bIns="91425" anchor="t" anchorCtr="0">
            <a:spAutoFit/>
          </a:bodyPr>
          <a:lstStyle/>
          <a:p>
            <a:pPr marL="285750" indent="-285750">
              <a:buFont typeface="Arial" panose="020B0604020202020204" pitchFamily="34" charset="0"/>
              <a:buChar char="•"/>
            </a:pPr>
            <a:r>
              <a:rPr lang="en-US" sz="1200" dirty="0">
                <a:latin typeface="+mn-lt"/>
              </a:rPr>
              <a:t>Trigrams</a:t>
            </a:r>
          </a:p>
        </p:txBody>
      </p:sp>
      <p:pic>
        <p:nvPicPr>
          <p:cNvPr id="8" name="Picture 7" descr="Chart&#10;&#10;Description automatically generated">
            <a:extLst>
              <a:ext uri="{FF2B5EF4-FFF2-40B4-BE49-F238E27FC236}">
                <a16:creationId xmlns:a16="http://schemas.microsoft.com/office/drawing/2014/main" id="{45F83AE2-ED18-AB45-8E7E-61160CCFF88B}"/>
              </a:ext>
            </a:extLst>
          </p:cNvPr>
          <p:cNvPicPr>
            <a:picLocks noChangeAspect="1"/>
          </p:cNvPicPr>
          <p:nvPr/>
        </p:nvPicPr>
        <p:blipFill>
          <a:blip r:embed="rId3"/>
          <a:stretch>
            <a:fillRect/>
          </a:stretch>
        </p:blipFill>
        <p:spPr>
          <a:xfrm>
            <a:off x="2314874" y="1103424"/>
            <a:ext cx="5310549" cy="2910115"/>
          </a:xfrm>
          <a:prstGeom prst="rect">
            <a:avLst/>
          </a:prstGeom>
        </p:spPr>
      </p:pic>
    </p:spTree>
    <p:extLst>
      <p:ext uri="{BB962C8B-B14F-4D97-AF65-F5344CB8AC3E}">
        <p14:creationId xmlns:p14="http://schemas.microsoft.com/office/powerpoint/2010/main" val="558557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t>Sentimental Analysis using VADER</a:t>
            </a:r>
            <a:endParaRPr sz="2400" b="1" dirty="0"/>
          </a:p>
        </p:txBody>
      </p:sp>
      <p:sp>
        <p:nvSpPr>
          <p:cNvPr id="123" name="Google Shape;123;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
        <p:nvSpPr>
          <p:cNvPr id="126" name="Google Shape;126;p18"/>
          <p:cNvSpPr txBox="1"/>
          <p:nvPr/>
        </p:nvSpPr>
        <p:spPr>
          <a:xfrm>
            <a:off x="594350" y="932875"/>
            <a:ext cx="7571700" cy="3801010"/>
          </a:xfrm>
          <a:prstGeom prst="rect">
            <a:avLst/>
          </a:prstGeom>
          <a:noFill/>
          <a:ln>
            <a:noFill/>
          </a:ln>
        </p:spPr>
        <p:txBody>
          <a:bodyPr spcFirstLastPara="1" wrap="square" lIns="91425" tIns="91425" rIns="91425" bIns="91425" anchor="t" anchorCtr="0">
            <a:spAutoFit/>
          </a:bodyPr>
          <a:lstStyle/>
          <a:p>
            <a:pPr marL="285750" lvl="0" indent="-285750">
              <a:buFont typeface="Arial" panose="020B0604020202020204" pitchFamily="34" charset="0"/>
              <a:buChar char="•"/>
            </a:pPr>
            <a:r>
              <a:rPr lang="en-US" sz="1300" dirty="0"/>
              <a:t>Import VADER((Valence Aware Dictionary and </a:t>
            </a:r>
            <a:r>
              <a:rPr lang="en-US" sz="1300" dirty="0" err="1"/>
              <a:t>sEntiment</a:t>
            </a:r>
            <a:r>
              <a:rPr lang="en-US" sz="1300" dirty="0"/>
              <a:t> Reasoner) model and using its methods, define separate functions to return compound, positive, negative and neutral scores.</a:t>
            </a:r>
          </a:p>
          <a:p>
            <a:pPr marL="285750" lvl="0" indent="-285750">
              <a:buFont typeface="Arial" panose="020B0604020202020204" pitchFamily="34" charset="0"/>
              <a:buChar char="•"/>
            </a:pPr>
            <a:r>
              <a:rPr lang="en-US" dirty="0"/>
              <a:t> It is available in the NLTK package and can be applied directly to unlabeled text data.</a:t>
            </a:r>
            <a:endParaRPr lang="en-US" sz="1300" dirty="0"/>
          </a:p>
          <a:p>
            <a:pPr lvl="0"/>
            <a:endParaRPr lang="en-US" sz="1300" dirty="0"/>
          </a:p>
          <a:p>
            <a:pPr marL="285750" lvl="0" indent="-285750">
              <a:buFont typeface="Arial" panose="020B0604020202020204" pitchFamily="34" charset="0"/>
              <a:buChar char="•"/>
            </a:pPr>
            <a:r>
              <a:rPr lang="en-US" sz="1300" dirty="0"/>
              <a:t>This method combines a lexicon approach with a rule-based approach to provide a high level of accuracy when scoring sentiment on social media.</a:t>
            </a:r>
          </a:p>
          <a:p>
            <a:pPr marL="285750" lvl="0" indent="-285750">
              <a:buFont typeface="Arial" panose="020B0604020202020204" pitchFamily="34" charset="0"/>
              <a:buChar char="•"/>
            </a:pPr>
            <a:endParaRPr lang="en-US" sz="1300" dirty="0"/>
          </a:p>
          <a:p>
            <a:pPr marL="285750" lvl="0" indent="-285750">
              <a:buFont typeface="Arial" panose="020B0604020202020204" pitchFamily="34" charset="0"/>
              <a:buChar char="•"/>
            </a:pPr>
            <a:r>
              <a:rPr lang="en-US" sz="1300" dirty="0"/>
              <a:t>The sentiment analyzer is run by passing each string to the </a:t>
            </a:r>
            <a:r>
              <a:rPr lang="en-US" sz="1300" dirty="0" err="1"/>
              <a:t>polarity_scores</a:t>
            </a:r>
            <a:r>
              <a:rPr lang="en-US" sz="1300" dirty="0"/>
              <a:t> method. </a:t>
            </a:r>
          </a:p>
          <a:p>
            <a:pPr lvl="0"/>
            <a:endParaRPr lang="en-US" sz="1300" dirty="0"/>
          </a:p>
          <a:p>
            <a:pPr marL="285750" lvl="0" indent="-285750">
              <a:buFont typeface="Arial" panose="020B0604020202020204" pitchFamily="34" charset="0"/>
              <a:buChar char="•"/>
            </a:pPr>
            <a:r>
              <a:rPr lang="en-US" sz="1300" dirty="0"/>
              <a:t>The result is a dictionary with four elements: neg, neu, pos, and compound.</a:t>
            </a:r>
          </a:p>
          <a:p>
            <a:pPr marL="285750" lvl="0" indent="-285750">
              <a:buFont typeface="Arial" panose="020B0604020202020204" pitchFamily="34" charset="0"/>
              <a:buChar char="•"/>
            </a:pPr>
            <a:endParaRPr lang="en-US" sz="1300" dirty="0"/>
          </a:p>
          <a:p>
            <a:pPr marL="285750" lvl="0" indent="-285750">
              <a:buFont typeface="Arial" panose="020B0604020202020204" pitchFamily="34" charset="0"/>
              <a:buChar char="•"/>
            </a:pPr>
            <a:r>
              <a:rPr lang="en-US" sz="1300" dirty="0"/>
              <a:t> These represent the negative, neutral and positive sentiment as measured by the </a:t>
            </a:r>
            <a:r>
              <a:rPr lang="en-US" sz="1300" dirty="0" err="1"/>
              <a:t>analyser</a:t>
            </a:r>
            <a:r>
              <a:rPr lang="en-US" sz="1300" dirty="0"/>
              <a:t> plus a combination of the scores to produce an overall sentiment value.</a:t>
            </a:r>
          </a:p>
          <a:p>
            <a:pPr marL="285750" lvl="0" indent="-285750">
              <a:buFont typeface="Arial" panose="020B0604020202020204" pitchFamily="34" charset="0"/>
              <a:buChar char="•"/>
            </a:pPr>
            <a:endParaRPr lang="en-US" sz="1300" dirty="0"/>
          </a:p>
          <a:p>
            <a:pPr marL="285750" lvl="0" indent="-285750">
              <a:buFont typeface="Arial" panose="020B0604020202020204" pitchFamily="34" charset="0"/>
              <a:buChar char="•"/>
            </a:pPr>
            <a:r>
              <a:rPr lang="en-US" sz="1300" dirty="0"/>
              <a:t>neg, neu, pos, are in the range 0 to 1, whereas the compound result is between -1 and +1</a:t>
            </a:r>
          </a:p>
          <a:p>
            <a:pPr marL="285750" lvl="0" indent="-285750">
              <a:buFont typeface="Arial" panose="020B0604020202020204" pitchFamily="34" charset="0"/>
              <a:buChar char="•"/>
            </a:pPr>
            <a:endParaRPr lang="en-US" sz="1300" dirty="0"/>
          </a:p>
          <a:p>
            <a:pPr marL="285750" lvl="0" indent="-285750">
              <a:buFont typeface="Arial" panose="020B0604020202020204" pitchFamily="34" charset="0"/>
              <a:buChar char="•"/>
            </a:pPr>
            <a:r>
              <a:rPr lang="en-US" sz="1300" dirty="0"/>
              <a:t>Negative value represents a negative sentiment value and positive value means a positive sentiment. A value around zero means that the sentiment expressed is neutral.</a:t>
            </a:r>
            <a:endParaRPr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t>Sentimental Analysis using VADER</a:t>
            </a:r>
            <a:endParaRPr sz="2400" b="1" dirty="0"/>
          </a:p>
        </p:txBody>
      </p:sp>
      <p:sp>
        <p:nvSpPr>
          <p:cNvPr id="123" name="Google Shape;123;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
        <p:nvSpPr>
          <p:cNvPr id="6" name="Google Shape;93;p14">
            <a:extLst>
              <a:ext uri="{FF2B5EF4-FFF2-40B4-BE49-F238E27FC236}">
                <a16:creationId xmlns:a16="http://schemas.microsoft.com/office/drawing/2014/main" id="{35C242A5-E88A-1B42-AA3D-F5DFE106F430}"/>
              </a:ext>
            </a:extLst>
          </p:cNvPr>
          <p:cNvSpPr txBox="1"/>
          <p:nvPr/>
        </p:nvSpPr>
        <p:spPr>
          <a:xfrm>
            <a:off x="600937" y="902301"/>
            <a:ext cx="7942126" cy="1846629"/>
          </a:xfrm>
          <a:prstGeom prst="rect">
            <a:avLst/>
          </a:prstGeom>
          <a:noFill/>
          <a:ln>
            <a:noFill/>
          </a:ln>
        </p:spPr>
        <p:txBody>
          <a:bodyPr spcFirstLastPara="1" wrap="square" lIns="91425" tIns="91425" rIns="91425" bIns="91425" anchor="t" anchorCtr="0">
            <a:spAutoFit/>
          </a:bodyPr>
          <a:lstStyle/>
          <a:p>
            <a:pPr marL="285750" indent="-285750">
              <a:buFont typeface="Arial" panose="020B0604020202020204" pitchFamily="34" charset="0"/>
              <a:buChar char="•"/>
            </a:pPr>
            <a:r>
              <a:rPr lang="en-US" sz="1200" dirty="0">
                <a:solidFill>
                  <a:schemeClr val="accent1"/>
                </a:solidFill>
                <a:latin typeface="+mn-lt"/>
              </a:rPr>
              <a:t>Using compound score on cleaned text </a:t>
            </a:r>
          </a:p>
          <a:p>
            <a:pPr marL="285750" indent="-285750">
              <a:buFont typeface="Arial" panose="020B0604020202020204" pitchFamily="34" charset="0"/>
              <a:buChar char="•"/>
            </a:pPr>
            <a:r>
              <a:rPr lang="en-US" sz="1200" dirty="0"/>
              <a:t>Percentage of positive tweets: 40.1%</a:t>
            </a:r>
          </a:p>
          <a:p>
            <a:pPr marL="285750" indent="-285750">
              <a:buFont typeface="Arial" panose="020B0604020202020204" pitchFamily="34" charset="0"/>
              <a:buChar char="•"/>
            </a:pPr>
            <a:r>
              <a:rPr lang="en-US" sz="1200" dirty="0"/>
              <a:t>Percentage of negative tweets: 22.7%</a:t>
            </a:r>
          </a:p>
          <a:p>
            <a:pPr marL="285750" indent="-285750">
              <a:buFont typeface="Arial" panose="020B0604020202020204" pitchFamily="34" charset="0"/>
              <a:buChar char="•"/>
            </a:pPr>
            <a:r>
              <a:rPr lang="en-US" sz="1200" dirty="0"/>
              <a:t>Percentage of neutral tweets: 37.2%</a:t>
            </a:r>
          </a:p>
          <a:p>
            <a:endParaRPr lang="en-US" sz="1200" dirty="0"/>
          </a:p>
          <a:p>
            <a:pPr marL="285750" indent="-285750">
              <a:buFont typeface="Arial" panose="020B0604020202020204" pitchFamily="34" charset="0"/>
              <a:buChar char="•"/>
            </a:pPr>
            <a:r>
              <a:rPr lang="en-US" sz="1200" dirty="0">
                <a:solidFill>
                  <a:schemeClr val="accent1"/>
                </a:solidFill>
              </a:rPr>
              <a:t>Using compound score on raw text</a:t>
            </a:r>
          </a:p>
          <a:p>
            <a:pPr marL="285750" indent="-285750">
              <a:buFont typeface="Arial" panose="020B0604020202020204" pitchFamily="34" charset="0"/>
              <a:buChar char="•"/>
            </a:pPr>
            <a:r>
              <a:rPr lang="en-US" sz="1200" dirty="0"/>
              <a:t>Percentage of positive tweets: 39.80% </a:t>
            </a:r>
          </a:p>
          <a:p>
            <a:pPr marL="285750" indent="-285750">
              <a:buFont typeface="Arial" panose="020B0604020202020204" pitchFamily="34" charset="0"/>
              <a:buChar char="•"/>
            </a:pPr>
            <a:r>
              <a:rPr lang="en-US" sz="1200" dirty="0"/>
              <a:t>Percentage of negative tweets: 21.96% </a:t>
            </a:r>
          </a:p>
          <a:p>
            <a:pPr marL="285750" indent="-285750">
              <a:buFont typeface="Arial" panose="020B0604020202020204" pitchFamily="34" charset="0"/>
              <a:buChar char="•"/>
            </a:pPr>
            <a:r>
              <a:rPr lang="en-US" sz="1200" dirty="0"/>
              <a:t>Percentage of neutral tweets: 37.44% </a:t>
            </a:r>
            <a:endParaRPr lang="en-US" sz="1200" dirty="0">
              <a:latin typeface="+mn-lt"/>
            </a:endParaRPr>
          </a:p>
        </p:txBody>
      </p:sp>
      <p:pic>
        <p:nvPicPr>
          <p:cNvPr id="7" name="Picture 6" descr="Chart, bar chart&#10;&#10;Description automatically generated">
            <a:extLst>
              <a:ext uri="{FF2B5EF4-FFF2-40B4-BE49-F238E27FC236}">
                <a16:creationId xmlns:a16="http://schemas.microsoft.com/office/drawing/2014/main" id="{9B51EF13-00BF-7547-AAA0-4D7BDCD10855}"/>
              </a:ext>
            </a:extLst>
          </p:cNvPr>
          <p:cNvPicPr>
            <a:picLocks noChangeAspect="1"/>
          </p:cNvPicPr>
          <p:nvPr/>
        </p:nvPicPr>
        <p:blipFill>
          <a:blip r:embed="rId3"/>
          <a:stretch>
            <a:fillRect/>
          </a:stretch>
        </p:blipFill>
        <p:spPr>
          <a:xfrm>
            <a:off x="5206483" y="2190440"/>
            <a:ext cx="3647282" cy="2458538"/>
          </a:xfrm>
          <a:prstGeom prst="rect">
            <a:avLst/>
          </a:prstGeom>
        </p:spPr>
      </p:pic>
    </p:spTree>
    <p:extLst>
      <p:ext uri="{BB962C8B-B14F-4D97-AF65-F5344CB8AC3E}">
        <p14:creationId xmlns:p14="http://schemas.microsoft.com/office/powerpoint/2010/main" val="16996454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t>Sentimental Analysis using VADER</a:t>
            </a:r>
            <a:endParaRPr sz="2400" b="1" dirty="0"/>
          </a:p>
        </p:txBody>
      </p:sp>
      <p:sp>
        <p:nvSpPr>
          <p:cNvPr id="123" name="Google Shape;123;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
        <p:nvSpPr>
          <p:cNvPr id="6" name="Google Shape;93;p14">
            <a:extLst>
              <a:ext uri="{FF2B5EF4-FFF2-40B4-BE49-F238E27FC236}">
                <a16:creationId xmlns:a16="http://schemas.microsoft.com/office/drawing/2014/main" id="{35C242A5-E88A-1B42-AA3D-F5DFE106F430}"/>
              </a:ext>
            </a:extLst>
          </p:cNvPr>
          <p:cNvSpPr txBox="1"/>
          <p:nvPr/>
        </p:nvSpPr>
        <p:spPr>
          <a:xfrm>
            <a:off x="600937" y="902301"/>
            <a:ext cx="3644492" cy="2400627"/>
          </a:xfrm>
          <a:prstGeom prst="rect">
            <a:avLst/>
          </a:prstGeom>
          <a:noFill/>
          <a:ln>
            <a:noFill/>
          </a:ln>
        </p:spPr>
        <p:txBody>
          <a:bodyPr spcFirstLastPara="1" wrap="square" lIns="91425" tIns="91425" rIns="91425" bIns="91425" anchor="t" anchorCtr="0">
            <a:spAutoFit/>
          </a:bodyPr>
          <a:lstStyle/>
          <a:p>
            <a:r>
              <a:rPr lang="en-US" sz="1200" dirty="0">
                <a:solidFill>
                  <a:schemeClr val="accent1"/>
                </a:solidFill>
                <a:latin typeface="+mn-lt"/>
              </a:rPr>
              <a:t>Distribution of Sentiments</a:t>
            </a:r>
          </a:p>
          <a:p>
            <a:pPr marL="285750" indent="-285750">
              <a:buFont typeface="Arial" panose="020B0604020202020204" pitchFamily="34" charset="0"/>
              <a:buChar char="•"/>
            </a:pPr>
            <a:r>
              <a:rPr lang="en-US" sz="1200" dirty="0"/>
              <a:t>A kernel density estimate (KDE) plot is a method for visualizing the distribution of observations in a dataset, </a:t>
            </a:r>
            <a:r>
              <a:rPr lang="en-US" sz="1200" dirty="0" err="1"/>
              <a:t>analagous</a:t>
            </a:r>
            <a:r>
              <a:rPr lang="en-US" sz="1200" dirty="0"/>
              <a:t> to a histogram. </a:t>
            </a:r>
          </a:p>
          <a:p>
            <a:pPr marL="285750" indent="-285750">
              <a:buFont typeface="Arial" panose="020B0604020202020204" pitchFamily="34" charset="0"/>
              <a:buChar char="•"/>
            </a:pPr>
            <a:r>
              <a:rPr lang="en-US" sz="1200" dirty="0"/>
              <a:t>KDE represents the data using a continuous probability density curve in one or more dimensions</a:t>
            </a:r>
          </a:p>
          <a:p>
            <a:pPr marL="285750" indent="-285750">
              <a:buFont typeface="Arial" panose="020B0604020202020204" pitchFamily="34" charset="0"/>
              <a:buChar char="•"/>
            </a:pPr>
            <a:endParaRPr lang="en-US" sz="1200" dirty="0">
              <a:latin typeface="+mn-lt"/>
            </a:endParaRPr>
          </a:p>
          <a:p>
            <a:pPr marL="285750" indent="-285750">
              <a:buFont typeface="Arial" panose="020B0604020202020204" pitchFamily="34" charset="0"/>
              <a:buChar char="•"/>
            </a:pPr>
            <a:r>
              <a:rPr lang="en-US" sz="1200" dirty="0">
                <a:latin typeface="+mn-lt"/>
              </a:rPr>
              <a:t>The distributions of the sentiments indicates a normal distribution; the negative and positive sentiments are very similar</a:t>
            </a:r>
          </a:p>
        </p:txBody>
      </p:sp>
      <p:pic>
        <p:nvPicPr>
          <p:cNvPr id="3" name="Picture 2" descr="A picture containing chart&#10;&#10;Description automatically generated">
            <a:extLst>
              <a:ext uri="{FF2B5EF4-FFF2-40B4-BE49-F238E27FC236}">
                <a16:creationId xmlns:a16="http://schemas.microsoft.com/office/drawing/2014/main" id="{45D643C7-F4B1-9B45-A874-A790D944E718}"/>
              </a:ext>
            </a:extLst>
          </p:cNvPr>
          <p:cNvPicPr>
            <a:picLocks noChangeAspect="1"/>
          </p:cNvPicPr>
          <p:nvPr/>
        </p:nvPicPr>
        <p:blipFill>
          <a:blip r:embed="rId3"/>
          <a:stretch>
            <a:fillRect/>
          </a:stretch>
        </p:blipFill>
        <p:spPr>
          <a:xfrm>
            <a:off x="4571999" y="1082352"/>
            <a:ext cx="4364447" cy="2988128"/>
          </a:xfrm>
          <a:prstGeom prst="rect">
            <a:avLst/>
          </a:prstGeom>
        </p:spPr>
      </p:pic>
    </p:spTree>
    <p:extLst>
      <p:ext uri="{BB962C8B-B14F-4D97-AF65-F5344CB8AC3E}">
        <p14:creationId xmlns:p14="http://schemas.microsoft.com/office/powerpoint/2010/main" val="4211124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t>Sentimental Analysis using VADER</a:t>
            </a:r>
            <a:endParaRPr sz="2400" b="1" dirty="0"/>
          </a:p>
        </p:txBody>
      </p:sp>
      <p:sp>
        <p:nvSpPr>
          <p:cNvPr id="123" name="Google Shape;123;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
        <p:nvSpPr>
          <p:cNvPr id="6" name="Google Shape;93;p14">
            <a:extLst>
              <a:ext uri="{FF2B5EF4-FFF2-40B4-BE49-F238E27FC236}">
                <a16:creationId xmlns:a16="http://schemas.microsoft.com/office/drawing/2014/main" id="{35C242A5-E88A-1B42-AA3D-F5DFE106F430}"/>
              </a:ext>
            </a:extLst>
          </p:cNvPr>
          <p:cNvSpPr txBox="1"/>
          <p:nvPr/>
        </p:nvSpPr>
        <p:spPr>
          <a:xfrm>
            <a:off x="600937" y="902301"/>
            <a:ext cx="3644492" cy="1661963"/>
          </a:xfrm>
          <a:prstGeom prst="rect">
            <a:avLst/>
          </a:prstGeom>
          <a:noFill/>
          <a:ln>
            <a:noFill/>
          </a:ln>
        </p:spPr>
        <p:txBody>
          <a:bodyPr spcFirstLastPara="1" wrap="square" lIns="91425" tIns="91425" rIns="91425" bIns="91425" anchor="t" anchorCtr="0">
            <a:spAutoFit/>
          </a:bodyPr>
          <a:lstStyle/>
          <a:p>
            <a:r>
              <a:rPr lang="en-US" sz="1200" dirty="0">
                <a:solidFill>
                  <a:schemeClr val="accent1"/>
                </a:solidFill>
                <a:latin typeface="+mn-lt"/>
              </a:rPr>
              <a:t>Daily Distribution of Sentiments over time</a:t>
            </a:r>
          </a:p>
          <a:p>
            <a:endParaRPr lang="en-US" sz="1200" dirty="0">
              <a:solidFill>
                <a:schemeClr val="accent1"/>
              </a:solidFill>
              <a:latin typeface="+mn-lt"/>
            </a:endParaRPr>
          </a:p>
          <a:p>
            <a:pPr marL="285750" indent="-285750">
              <a:buFont typeface="Arial" panose="020B0604020202020204" pitchFamily="34" charset="0"/>
              <a:buChar char="•"/>
            </a:pPr>
            <a:r>
              <a:rPr lang="en-US" sz="1200" dirty="0">
                <a:latin typeface="+mn-lt"/>
              </a:rPr>
              <a:t>Divided into 3 partitions and calculated the mean and std deviations for each</a:t>
            </a:r>
          </a:p>
          <a:p>
            <a:pPr marL="285750" indent="-285750">
              <a:buFont typeface="Arial" panose="020B0604020202020204" pitchFamily="34" charset="0"/>
              <a:buChar char="•"/>
            </a:pPr>
            <a:r>
              <a:rPr lang="en-US" sz="1200" dirty="0">
                <a:latin typeface="+mn-lt"/>
              </a:rPr>
              <a:t>Dec 2020- March 2021 higher density of positive tweets</a:t>
            </a:r>
          </a:p>
          <a:p>
            <a:pPr marL="285750" indent="-285750">
              <a:buFont typeface="Arial" panose="020B0604020202020204" pitchFamily="34" charset="0"/>
              <a:buChar char="•"/>
            </a:pPr>
            <a:r>
              <a:rPr lang="en-US" sz="1200" dirty="0">
                <a:latin typeface="+mn-lt"/>
              </a:rPr>
              <a:t>March &amp; April density of daily tweets seem to be less </a:t>
            </a:r>
          </a:p>
        </p:txBody>
      </p:sp>
      <p:pic>
        <p:nvPicPr>
          <p:cNvPr id="4" name="Picture 3" descr="Chart&#10;&#10;Description automatically generated">
            <a:extLst>
              <a:ext uri="{FF2B5EF4-FFF2-40B4-BE49-F238E27FC236}">
                <a16:creationId xmlns:a16="http://schemas.microsoft.com/office/drawing/2014/main" id="{3C5B10FA-CF64-2046-B9DB-19F2FE7A41ED}"/>
              </a:ext>
            </a:extLst>
          </p:cNvPr>
          <p:cNvPicPr>
            <a:picLocks noChangeAspect="1"/>
          </p:cNvPicPr>
          <p:nvPr/>
        </p:nvPicPr>
        <p:blipFill>
          <a:blip r:embed="rId3"/>
          <a:stretch>
            <a:fillRect/>
          </a:stretch>
        </p:blipFill>
        <p:spPr>
          <a:xfrm>
            <a:off x="4390758" y="2334080"/>
            <a:ext cx="4287976" cy="2612571"/>
          </a:xfrm>
          <a:prstGeom prst="rect">
            <a:avLst/>
          </a:prstGeom>
        </p:spPr>
      </p:pic>
      <p:pic>
        <p:nvPicPr>
          <p:cNvPr id="7" name="Picture 6" descr="Table&#10;&#10;Description automatically generated with medium confidence">
            <a:extLst>
              <a:ext uri="{FF2B5EF4-FFF2-40B4-BE49-F238E27FC236}">
                <a16:creationId xmlns:a16="http://schemas.microsoft.com/office/drawing/2014/main" id="{C13D5D5D-8CFC-F24A-80B2-A822A7CC9D67}"/>
              </a:ext>
            </a:extLst>
          </p:cNvPr>
          <p:cNvPicPr>
            <a:picLocks noChangeAspect="1"/>
          </p:cNvPicPr>
          <p:nvPr/>
        </p:nvPicPr>
        <p:blipFill>
          <a:blip r:embed="rId4"/>
          <a:stretch>
            <a:fillRect/>
          </a:stretch>
        </p:blipFill>
        <p:spPr>
          <a:xfrm>
            <a:off x="4098804" y="1514060"/>
            <a:ext cx="4979882" cy="623220"/>
          </a:xfrm>
          <a:prstGeom prst="rect">
            <a:avLst/>
          </a:prstGeom>
        </p:spPr>
      </p:pic>
    </p:spTree>
    <p:extLst>
      <p:ext uri="{BB962C8B-B14F-4D97-AF65-F5344CB8AC3E}">
        <p14:creationId xmlns:p14="http://schemas.microsoft.com/office/powerpoint/2010/main" val="2680333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t>Sentimental Analysis using VADER</a:t>
            </a:r>
            <a:endParaRPr sz="2400" b="1" dirty="0"/>
          </a:p>
        </p:txBody>
      </p:sp>
      <p:sp>
        <p:nvSpPr>
          <p:cNvPr id="123" name="Google Shape;123;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
        <p:nvSpPr>
          <p:cNvPr id="6" name="Google Shape;93;p14">
            <a:extLst>
              <a:ext uri="{FF2B5EF4-FFF2-40B4-BE49-F238E27FC236}">
                <a16:creationId xmlns:a16="http://schemas.microsoft.com/office/drawing/2014/main" id="{35C242A5-E88A-1B42-AA3D-F5DFE106F430}"/>
              </a:ext>
            </a:extLst>
          </p:cNvPr>
          <p:cNvSpPr txBox="1"/>
          <p:nvPr/>
        </p:nvSpPr>
        <p:spPr>
          <a:xfrm>
            <a:off x="600937" y="902301"/>
            <a:ext cx="3644492" cy="2215961"/>
          </a:xfrm>
          <a:prstGeom prst="rect">
            <a:avLst/>
          </a:prstGeom>
          <a:noFill/>
          <a:ln>
            <a:noFill/>
          </a:ln>
        </p:spPr>
        <p:txBody>
          <a:bodyPr spcFirstLastPara="1" wrap="square" lIns="91425" tIns="91425" rIns="91425" bIns="91425" anchor="t" anchorCtr="0">
            <a:spAutoFit/>
          </a:bodyPr>
          <a:lstStyle/>
          <a:p>
            <a:r>
              <a:rPr lang="en-US" sz="1200" dirty="0">
                <a:solidFill>
                  <a:schemeClr val="accent1"/>
                </a:solidFill>
                <a:latin typeface="+mn-lt"/>
              </a:rPr>
              <a:t>Distribution of Sentiments over time</a:t>
            </a:r>
          </a:p>
          <a:p>
            <a:endParaRPr lang="en-US" sz="1200" dirty="0">
              <a:solidFill>
                <a:schemeClr val="accent1"/>
              </a:solidFill>
              <a:latin typeface="+mn-lt"/>
            </a:endParaRPr>
          </a:p>
          <a:p>
            <a:pPr marL="285750" indent="-285750">
              <a:buFont typeface="Arial" panose="020B0604020202020204" pitchFamily="34" charset="0"/>
              <a:buChar char="•"/>
            </a:pPr>
            <a:r>
              <a:rPr lang="en-US" sz="1200" dirty="0">
                <a:latin typeface="+mn-lt"/>
              </a:rPr>
              <a:t>Positive and Negative Sentiment mean from Dec 2020 to April 2021</a:t>
            </a:r>
          </a:p>
          <a:p>
            <a:endParaRPr lang="en-US" sz="1200" dirty="0">
              <a:latin typeface="+mn-lt"/>
            </a:endParaRPr>
          </a:p>
          <a:p>
            <a:pPr marL="285750" indent="-285750">
              <a:buFont typeface="Arial" panose="020B0604020202020204" pitchFamily="34" charset="0"/>
              <a:buChar char="•"/>
            </a:pPr>
            <a:r>
              <a:rPr lang="en-US" sz="1200" dirty="0">
                <a:latin typeface="+mn-lt"/>
              </a:rPr>
              <a:t>From 18 December to December 29 there is a decline in the strength of the average negative sentiment, this could possibly be </a:t>
            </a:r>
            <a:r>
              <a:rPr lang="en-US" sz="1200" dirty="0" err="1">
                <a:latin typeface="+mn-lt"/>
              </a:rPr>
              <a:t>becasaue</a:t>
            </a:r>
            <a:r>
              <a:rPr lang="en-US" sz="1200" dirty="0">
                <a:latin typeface="+mn-lt"/>
              </a:rPr>
              <a:t> the U.S. Food and Drug Administration issued authorization for the use of Pfizer-BioNTech vaccine on Dec 14,&amp; </a:t>
            </a:r>
            <a:r>
              <a:rPr lang="en-US" sz="1200" dirty="0" err="1">
                <a:latin typeface="+mn-lt"/>
              </a:rPr>
              <a:t>Moderna</a:t>
            </a:r>
            <a:r>
              <a:rPr lang="en-US" sz="1200" dirty="0">
                <a:latin typeface="+mn-lt"/>
              </a:rPr>
              <a:t> on Dec 18</a:t>
            </a:r>
          </a:p>
        </p:txBody>
      </p:sp>
      <p:pic>
        <p:nvPicPr>
          <p:cNvPr id="3" name="Picture 2" descr="Graphical user interface, application&#10;&#10;Description automatically generated">
            <a:extLst>
              <a:ext uri="{FF2B5EF4-FFF2-40B4-BE49-F238E27FC236}">
                <a16:creationId xmlns:a16="http://schemas.microsoft.com/office/drawing/2014/main" id="{C9CAF8EA-C8D1-AC45-BA0F-276DAA8BFD4B}"/>
              </a:ext>
            </a:extLst>
          </p:cNvPr>
          <p:cNvPicPr>
            <a:picLocks noChangeAspect="1"/>
          </p:cNvPicPr>
          <p:nvPr/>
        </p:nvPicPr>
        <p:blipFill>
          <a:blip r:embed="rId3"/>
          <a:stretch>
            <a:fillRect/>
          </a:stretch>
        </p:blipFill>
        <p:spPr>
          <a:xfrm>
            <a:off x="4329404" y="1278234"/>
            <a:ext cx="4463508" cy="3471617"/>
          </a:xfrm>
          <a:prstGeom prst="rect">
            <a:avLst/>
          </a:prstGeom>
        </p:spPr>
      </p:pic>
    </p:spTree>
    <p:extLst>
      <p:ext uri="{BB962C8B-B14F-4D97-AF65-F5344CB8AC3E}">
        <p14:creationId xmlns:p14="http://schemas.microsoft.com/office/powerpoint/2010/main" val="23332744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t>Sentimental Analysis using VADER</a:t>
            </a:r>
            <a:endParaRPr sz="2400" b="1" dirty="0"/>
          </a:p>
        </p:txBody>
      </p:sp>
      <p:sp>
        <p:nvSpPr>
          <p:cNvPr id="123" name="Google Shape;123;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
        <p:nvSpPr>
          <p:cNvPr id="6" name="Google Shape;93;p14">
            <a:extLst>
              <a:ext uri="{FF2B5EF4-FFF2-40B4-BE49-F238E27FC236}">
                <a16:creationId xmlns:a16="http://schemas.microsoft.com/office/drawing/2014/main" id="{35C242A5-E88A-1B42-AA3D-F5DFE106F430}"/>
              </a:ext>
            </a:extLst>
          </p:cNvPr>
          <p:cNvSpPr txBox="1"/>
          <p:nvPr/>
        </p:nvSpPr>
        <p:spPr>
          <a:xfrm>
            <a:off x="600936" y="902301"/>
            <a:ext cx="5391337" cy="369302"/>
          </a:xfrm>
          <a:prstGeom prst="rect">
            <a:avLst/>
          </a:prstGeom>
          <a:noFill/>
          <a:ln>
            <a:noFill/>
          </a:ln>
        </p:spPr>
        <p:txBody>
          <a:bodyPr spcFirstLastPara="1" wrap="square" lIns="91425" tIns="91425" rIns="91425" bIns="91425" anchor="t" anchorCtr="0">
            <a:spAutoFit/>
          </a:bodyPr>
          <a:lstStyle/>
          <a:p>
            <a:r>
              <a:rPr lang="en-US" sz="1200" dirty="0">
                <a:solidFill>
                  <a:schemeClr val="accent1"/>
                </a:solidFill>
                <a:latin typeface="+mn-lt"/>
              </a:rPr>
              <a:t>Word Cloud of Most common positive &amp; Negative tweets</a:t>
            </a:r>
          </a:p>
        </p:txBody>
      </p:sp>
      <p:pic>
        <p:nvPicPr>
          <p:cNvPr id="4" name="Picture 3" descr="A picture containing text&#10;&#10;Description automatically generated">
            <a:extLst>
              <a:ext uri="{FF2B5EF4-FFF2-40B4-BE49-F238E27FC236}">
                <a16:creationId xmlns:a16="http://schemas.microsoft.com/office/drawing/2014/main" id="{D9479DB6-B52D-0348-90DE-6C54E9AEB9BD}"/>
              </a:ext>
            </a:extLst>
          </p:cNvPr>
          <p:cNvPicPr>
            <a:picLocks noChangeAspect="1"/>
          </p:cNvPicPr>
          <p:nvPr/>
        </p:nvPicPr>
        <p:blipFill>
          <a:blip r:embed="rId3"/>
          <a:stretch>
            <a:fillRect/>
          </a:stretch>
        </p:blipFill>
        <p:spPr>
          <a:xfrm>
            <a:off x="2049849" y="1336377"/>
            <a:ext cx="5203460" cy="1566378"/>
          </a:xfrm>
          <a:prstGeom prst="rect">
            <a:avLst/>
          </a:prstGeom>
        </p:spPr>
      </p:pic>
      <p:pic>
        <p:nvPicPr>
          <p:cNvPr id="7" name="Picture 6" descr="Text&#10;&#10;Description automatically generated with medium confidence">
            <a:extLst>
              <a:ext uri="{FF2B5EF4-FFF2-40B4-BE49-F238E27FC236}">
                <a16:creationId xmlns:a16="http://schemas.microsoft.com/office/drawing/2014/main" id="{17EA7951-13E5-0A4F-B680-2F07C6FE46C3}"/>
              </a:ext>
            </a:extLst>
          </p:cNvPr>
          <p:cNvPicPr>
            <a:picLocks noChangeAspect="1"/>
          </p:cNvPicPr>
          <p:nvPr/>
        </p:nvPicPr>
        <p:blipFill>
          <a:blip r:embed="rId4"/>
          <a:stretch>
            <a:fillRect/>
          </a:stretch>
        </p:blipFill>
        <p:spPr>
          <a:xfrm>
            <a:off x="2424856" y="3379176"/>
            <a:ext cx="4294288" cy="1517904"/>
          </a:xfrm>
          <a:prstGeom prst="rect">
            <a:avLst/>
          </a:prstGeom>
        </p:spPr>
      </p:pic>
      <p:sp>
        <p:nvSpPr>
          <p:cNvPr id="10" name="Google Shape;93;p14">
            <a:extLst>
              <a:ext uri="{FF2B5EF4-FFF2-40B4-BE49-F238E27FC236}">
                <a16:creationId xmlns:a16="http://schemas.microsoft.com/office/drawing/2014/main" id="{FE37F656-8B03-0A4E-AC4C-81328E093D45}"/>
              </a:ext>
            </a:extLst>
          </p:cNvPr>
          <p:cNvSpPr txBox="1"/>
          <p:nvPr/>
        </p:nvSpPr>
        <p:spPr>
          <a:xfrm>
            <a:off x="572203" y="2945100"/>
            <a:ext cx="7803448" cy="369302"/>
          </a:xfrm>
          <a:prstGeom prst="rect">
            <a:avLst/>
          </a:prstGeom>
          <a:noFill/>
          <a:ln>
            <a:noFill/>
          </a:ln>
        </p:spPr>
        <p:txBody>
          <a:bodyPr spcFirstLastPara="1" wrap="square" lIns="91425" tIns="91425" rIns="91425" bIns="91425" anchor="t" anchorCtr="0">
            <a:spAutoFit/>
          </a:bodyPr>
          <a:lstStyle/>
          <a:p>
            <a:r>
              <a:rPr lang="en-US" sz="1200" dirty="0">
                <a:solidFill>
                  <a:schemeClr val="accent1"/>
                </a:solidFill>
                <a:latin typeface="+mn-lt"/>
              </a:rPr>
              <a:t>Word Cloud of  top 10 positive &amp; Negative tweets: After removing terms covid ,vaccine</a:t>
            </a:r>
          </a:p>
        </p:txBody>
      </p:sp>
    </p:spTree>
    <p:extLst>
      <p:ext uri="{BB962C8B-B14F-4D97-AF65-F5344CB8AC3E}">
        <p14:creationId xmlns:p14="http://schemas.microsoft.com/office/powerpoint/2010/main" val="1383177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dirty="0"/>
              <a:t>Location of Tweets based on sentiment</a:t>
            </a:r>
            <a:endParaRPr sz="2400" b="1" dirty="0"/>
          </a:p>
        </p:txBody>
      </p:sp>
      <p:sp>
        <p:nvSpPr>
          <p:cNvPr id="123" name="Google Shape;123;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sp>
        <p:nvSpPr>
          <p:cNvPr id="6" name="Google Shape;93;p14">
            <a:extLst>
              <a:ext uri="{FF2B5EF4-FFF2-40B4-BE49-F238E27FC236}">
                <a16:creationId xmlns:a16="http://schemas.microsoft.com/office/drawing/2014/main" id="{35C242A5-E88A-1B42-AA3D-F5DFE106F430}"/>
              </a:ext>
            </a:extLst>
          </p:cNvPr>
          <p:cNvSpPr txBox="1"/>
          <p:nvPr/>
        </p:nvSpPr>
        <p:spPr>
          <a:xfrm>
            <a:off x="600937" y="902301"/>
            <a:ext cx="3971064" cy="2046684"/>
          </a:xfrm>
          <a:prstGeom prst="rect">
            <a:avLst/>
          </a:prstGeom>
          <a:noFill/>
          <a:ln>
            <a:noFill/>
          </a:ln>
        </p:spPr>
        <p:txBody>
          <a:bodyPr spcFirstLastPara="1" wrap="square" lIns="91425" tIns="91425" rIns="91425" bIns="91425" anchor="t" anchorCtr="0">
            <a:spAutoFit/>
          </a:bodyPr>
          <a:lstStyle/>
          <a:p>
            <a:r>
              <a:rPr lang="en-US" sz="1100" dirty="0">
                <a:solidFill>
                  <a:schemeClr val="tx2">
                    <a:lumMod val="10000"/>
                  </a:schemeClr>
                </a:solidFill>
                <a:latin typeface="+mn-lt"/>
              </a:rPr>
              <a:t>Have </a:t>
            </a:r>
          </a:p>
          <a:p>
            <a:r>
              <a:rPr lang="en-US" sz="1100" dirty="0">
                <a:solidFill>
                  <a:schemeClr val="tx2">
                    <a:lumMod val="10000"/>
                  </a:schemeClr>
                </a:solidFill>
                <a:latin typeface="+mn-lt"/>
              </a:rPr>
              <a:t>London is seen to have high number of positive tweets</a:t>
            </a:r>
          </a:p>
          <a:p>
            <a:r>
              <a:rPr lang="en-US" sz="1100" dirty="0">
                <a:solidFill>
                  <a:schemeClr val="tx2">
                    <a:lumMod val="10000"/>
                  </a:schemeClr>
                </a:solidFill>
                <a:latin typeface="+mn-lt"/>
              </a:rPr>
              <a:t>Toronto ,Canada seems to have high number of negative  tweets.</a:t>
            </a:r>
          </a:p>
          <a:p>
            <a:endParaRPr lang="en-US" sz="1100" dirty="0">
              <a:solidFill>
                <a:schemeClr val="tx2">
                  <a:lumMod val="10000"/>
                </a:schemeClr>
              </a:solidFill>
              <a:latin typeface="+mn-lt"/>
            </a:endParaRPr>
          </a:p>
          <a:p>
            <a:endParaRPr lang="en-US" sz="1100" dirty="0">
              <a:solidFill>
                <a:schemeClr val="tx2">
                  <a:lumMod val="10000"/>
                </a:schemeClr>
              </a:solidFill>
              <a:latin typeface="+mn-lt"/>
            </a:endParaRPr>
          </a:p>
          <a:p>
            <a:r>
              <a:rPr lang="en-US" sz="1100" dirty="0">
                <a:solidFill>
                  <a:schemeClr val="tx2">
                    <a:lumMod val="10000"/>
                  </a:schemeClr>
                </a:solidFill>
                <a:latin typeface="+mn-lt"/>
              </a:rPr>
              <a:t>Note: The location data has duplicates</a:t>
            </a:r>
          </a:p>
          <a:p>
            <a:r>
              <a:rPr lang="en-US" sz="1100" dirty="0">
                <a:solidFill>
                  <a:schemeClr val="tx2">
                    <a:lumMod val="10000"/>
                  </a:schemeClr>
                </a:solidFill>
                <a:latin typeface="+mn-lt"/>
              </a:rPr>
              <a:t>Have tried using </a:t>
            </a:r>
            <a:r>
              <a:rPr lang="en-US" sz="1100" dirty="0" err="1">
                <a:solidFill>
                  <a:schemeClr val="tx2">
                    <a:lumMod val="10000"/>
                  </a:schemeClr>
                </a:solidFill>
                <a:latin typeface="+mn-lt"/>
              </a:rPr>
              <a:t>geonamescache</a:t>
            </a:r>
            <a:r>
              <a:rPr lang="en-US" sz="1100" dirty="0">
                <a:solidFill>
                  <a:schemeClr val="tx2">
                    <a:lumMod val="10000"/>
                  </a:schemeClr>
                </a:solidFill>
                <a:latin typeface="+mn-lt"/>
              </a:rPr>
              <a:t> , a Python library that provides functions to retrieve names of continents, countries as well as US states and counties as Python dictionaries.</a:t>
            </a:r>
          </a:p>
          <a:p>
            <a:r>
              <a:rPr lang="en-US" sz="1100" dirty="0">
                <a:solidFill>
                  <a:schemeClr val="tx2">
                    <a:lumMod val="10000"/>
                  </a:schemeClr>
                </a:solidFill>
                <a:latin typeface="+mn-lt"/>
              </a:rPr>
              <a:t>However, it didn’t give the desired results</a:t>
            </a:r>
          </a:p>
        </p:txBody>
      </p:sp>
      <p:pic>
        <p:nvPicPr>
          <p:cNvPr id="8" name="Picture 7" descr="Chart&#10;&#10;Description automatically generated">
            <a:extLst>
              <a:ext uri="{FF2B5EF4-FFF2-40B4-BE49-F238E27FC236}">
                <a16:creationId xmlns:a16="http://schemas.microsoft.com/office/drawing/2014/main" id="{9D39296C-A64D-7E4C-AEFC-C22F98354F60}"/>
              </a:ext>
            </a:extLst>
          </p:cNvPr>
          <p:cNvPicPr>
            <a:picLocks noChangeAspect="1"/>
          </p:cNvPicPr>
          <p:nvPr/>
        </p:nvPicPr>
        <p:blipFill>
          <a:blip r:embed="rId3"/>
          <a:stretch>
            <a:fillRect/>
          </a:stretch>
        </p:blipFill>
        <p:spPr>
          <a:xfrm>
            <a:off x="4572000" y="1431754"/>
            <a:ext cx="4557773" cy="3070703"/>
          </a:xfrm>
          <a:prstGeom prst="rect">
            <a:avLst/>
          </a:prstGeom>
        </p:spPr>
      </p:pic>
    </p:spTree>
    <p:extLst>
      <p:ext uri="{BB962C8B-B14F-4D97-AF65-F5344CB8AC3E}">
        <p14:creationId xmlns:p14="http://schemas.microsoft.com/office/powerpoint/2010/main" val="40305261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2"/>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sp>
        <p:nvSpPr>
          <p:cNvPr id="163" name="Google Shape;163;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sp>
        <p:nvSpPr>
          <p:cNvPr id="164" name="Google Shape;164;p22"/>
          <p:cNvSpPr txBox="1"/>
          <p:nvPr/>
        </p:nvSpPr>
        <p:spPr>
          <a:xfrm>
            <a:off x="413725" y="1010725"/>
            <a:ext cx="6911400" cy="3104666"/>
          </a:xfrm>
          <a:prstGeom prst="rect">
            <a:avLst/>
          </a:prstGeom>
          <a:noFill/>
          <a:ln>
            <a:noFill/>
          </a:ln>
        </p:spPr>
        <p:txBody>
          <a:bodyPr spcFirstLastPara="1" wrap="square" lIns="91425" tIns="91425" rIns="91425" bIns="91425" anchor="t" anchorCtr="0">
            <a:spAutoFit/>
          </a:bodyPr>
          <a:lstStyle/>
          <a:p>
            <a:pPr marL="158750" lvl="0">
              <a:lnSpc>
                <a:spcPct val="115000"/>
              </a:lnSpc>
              <a:buSzPts val="1100"/>
            </a:pPr>
            <a:r>
              <a:rPr lang="en-US" sz="1100" dirty="0">
                <a:latin typeface="Roboto"/>
                <a:ea typeface="Roboto"/>
                <a:cs typeface="Roboto"/>
                <a:sym typeface="Roboto"/>
              </a:rPr>
              <a:t>Based on the sentiment analysis done, we learned that:</a:t>
            </a:r>
          </a:p>
          <a:p>
            <a:pPr marL="457200" lvl="0" indent="-298450">
              <a:lnSpc>
                <a:spcPct val="115000"/>
              </a:lnSpc>
              <a:buSzPts val="1100"/>
              <a:buFont typeface="Roboto"/>
              <a:buChar char="●"/>
            </a:pPr>
            <a:endParaRPr lang="en-US" sz="1100" dirty="0">
              <a:latin typeface="Roboto"/>
              <a:ea typeface="Roboto"/>
              <a:cs typeface="Roboto"/>
              <a:sym typeface="Roboto"/>
            </a:endParaRPr>
          </a:p>
          <a:p>
            <a:pPr marL="457200" lvl="0" indent="-298450">
              <a:lnSpc>
                <a:spcPct val="115000"/>
              </a:lnSpc>
              <a:buSzPts val="1100"/>
              <a:buFont typeface="Roboto"/>
              <a:buChar char="●"/>
            </a:pPr>
            <a:r>
              <a:rPr lang="en-US" sz="1100" dirty="0">
                <a:latin typeface="Roboto"/>
                <a:ea typeface="Roboto"/>
                <a:cs typeface="Roboto"/>
                <a:sym typeface="Roboto"/>
              </a:rPr>
              <a:t>The dominant sentiment of covid vaccine-related tweets are positive.</a:t>
            </a:r>
          </a:p>
          <a:p>
            <a:pPr marL="457200" lvl="0" indent="-298450">
              <a:lnSpc>
                <a:spcPct val="115000"/>
              </a:lnSpc>
              <a:buSzPts val="1100"/>
              <a:buFont typeface="Roboto"/>
              <a:buChar char="●"/>
            </a:pPr>
            <a:r>
              <a:rPr lang="en-US" sz="1100" dirty="0">
                <a:latin typeface="Roboto"/>
                <a:ea typeface="Roboto"/>
                <a:cs typeface="Roboto"/>
                <a:sym typeface="Roboto"/>
              </a:rPr>
              <a:t>The tweets tend to be more positive than negative on average.</a:t>
            </a:r>
          </a:p>
          <a:p>
            <a:pPr marL="457200" lvl="0" indent="-298450">
              <a:lnSpc>
                <a:spcPct val="115000"/>
              </a:lnSpc>
              <a:buSzPts val="1100"/>
              <a:buFont typeface="Roboto"/>
              <a:buChar char="●"/>
            </a:pPr>
            <a:r>
              <a:rPr lang="en-US" sz="1100" dirty="0">
                <a:latin typeface="Roboto"/>
                <a:ea typeface="Roboto"/>
                <a:cs typeface="Roboto"/>
                <a:sym typeface="Roboto"/>
              </a:rPr>
              <a:t>The sentiment data is not stationary and there are also less in number of daily tweets in the month from March end to April first week to thus making it difficult to predict for people will feel about the vaccine with the current data.</a:t>
            </a:r>
          </a:p>
          <a:p>
            <a:pPr marL="457200" lvl="0" indent="-298450">
              <a:lnSpc>
                <a:spcPct val="115000"/>
              </a:lnSpc>
              <a:buSzPts val="1100"/>
              <a:buFont typeface="Roboto"/>
              <a:buChar char="●"/>
            </a:pPr>
            <a:r>
              <a:rPr lang="en-US" sz="1100" dirty="0">
                <a:latin typeface="Roboto"/>
                <a:ea typeface="Roboto"/>
                <a:cs typeface="Roboto"/>
                <a:sym typeface="Roboto"/>
              </a:rPr>
              <a:t>There was a trend of decreasing negative sentiment strength from the 18th of December to the 27th, which was when the  started vaccination.</a:t>
            </a:r>
          </a:p>
          <a:p>
            <a:pPr marL="457200" lvl="0" indent="-298450">
              <a:lnSpc>
                <a:spcPct val="115000"/>
              </a:lnSpc>
              <a:buSzPts val="1100"/>
              <a:buFont typeface="Roboto"/>
              <a:buChar char="●"/>
            </a:pPr>
            <a:endParaRPr lang="en-US" sz="1100" dirty="0">
              <a:latin typeface="Roboto"/>
              <a:ea typeface="Roboto"/>
              <a:cs typeface="Roboto"/>
              <a:sym typeface="Roboto"/>
            </a:endParaRPr>
          </a:p>
          <a:p>
            <a:pPr marL="457200" lvl="0" indent="-298450">
              <a:lnSpc>
                <a:spcPct val="115000"/>
              </a:lnSpc>
              <a:buSzPts val="1100"/>
              <a:buFont typeface="Roboto"/>
              <a:buChar char="●"/>
            </a:pPr>
            <a:r>
              <a:rPr lang="en-US" sz="1100" dirty="0">
                <a:latin typeface="Roboto"/>
                <a:ea typeface="Roboto"/>
                <a:cs typeface="Roboto"/>
                <a:sym typeface="Roboto"/>
              </a:rPr>
              <a:t>There are recurring words both in the extremely negative and extremely positive tweets. </a:t>
            </a:r>
          </a:p>
          <a:p>
            <a:pPr marL="457200" lvl="0" indent="-298450">
              <a:lnSpc>
                <a:spcPct val="115000"/>
              </a:lnSpc>
              <a:buSzPts val="1100"/>
              <a:buFont typeface="Roboto"/>
              <a:buChar char="●"/>
            </a:pPr>
            <a:r>
              <a:rPr lang="en-US" sz="1100" dirty="0">
                <a:latin typeface="Roboto"/>
                <a:ea typeface="Roboto"/>
                <a:cs typeface="Roboto"/>
                <a:sym typeface="Roboto"/>
              </a:rPr>
              <a:t>Some locations tend to be more negative/positive than others on average. </a:t>
            </a:r>
          </a:p>
          <a:p>
            <a:pPr marL="457200" lvl="0" indent="-298450">
              <a:lnSpc>
                <a:spcPct val="115000"/>
              </a:lnSpc>
              <a:buSzPts val="1100"/>
              <a:buFont typeface="Roboto"/>
              <a:buChar char="●"/>
            </a:pPr>
            <a:r>
              <a:rPr lang="en-US" sz="1100" dirty="0">
                <a:latin typeface="Roboto"/>
                <a:ea typeface="Roboto"/>
                <a:cs typeface="Roboto"/>
                <a:sym typeface="Roboto"/>
              </a:rPr>
              <a:t>The sentiment strength of a tweet  helps us to determine how the population is reacting to the vaccine; this can help the government to channel their advertisements towards more negative groups that usually refuse to believe in the integrity of the vaccine and observing the change over time</a:t>
            </a:r>
            <a:endParaRPr sz="1100" dirty="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a:off x="357600" y="212349"/>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t>Introduction</a:t>
            </a:r>
            <a:endParaRPr sz="2400" b="1" dirty="0"/>
          </a:p>
        </p:txBody>
      </p:sp>
      <p:sp>
        <p:nvSpPr>
          <p:cNvPr id="81" name="Google Shape;81;p1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
        <p:nvSpPr>
          <p:cNvPr id="82" name="Google Shape;82;p13"/>
          <p:cNvSpPr txBox="1"/>
          <p:nvPr/>
        </p:nvSpPr>
        <p:spPr>
          <a:xfrm>
            <a:off x="363000" y="1036425"/>
            <a:ext cx="7488600" cy="2092850"/>
          </a:xfrm>
          <a:prstGeom prst="rect">
            <a:avLst/>
          </a:prstGeom>
          <a:noFill/>
          <a:ln>
            <a:noFill/>
          </a:ln>
        </p:spPr>
        <p:txBody>
          <a:bodyPr spcFirstLastPara="1" wrap="square" lIns="91425" tIns="91425" rIns="91425" bIns="91425" anchor="t" anchorCtr="0">
            <a:spAutoFit/>
          </a:bodyPr>
          <a:lstStyle/>
          <a:p>
            <a:pPr marL="285750" indent="-285750">
              <a:spcAft>
                <a:spcPts val="1600"/>
              </a:spcAft>
              <a:buFont typeface="Arial" panose="020B0604020202020204" pitchFamily="34" charset="0"/>
              <a:buChar char="•"/>
            </a:pPr>
            <a:r>
              <a:rPr lang="en-US" dirty="0"/>
              <a:t> The main purpose of this project is to measure the public response to the COVID-19 vaccine with sentiment analysis. </a:t>
            </a:r>
          </a:p>
          <a:p>
            <a:pPr marL="285750" indent="-285750">
              <a:spcAft>
                <a:spcPts val="1600"/>
              </a:spcAft>
              <a:buFont typeface="Arial" panose="020B0604020202020204" pitchFamily="34" charset="0"/>
              <a:buChar char="•"/>
            </a:pPr>
            <a:r>
              <a:rPr lang="en-US" dirty="0"/>
              <a:t>Though the vaccine has provided a new hope it has also resulted in several anti-vaccine movements</a:t>
            </a:r>
          </a:p>
          <a:p>
            <a:pPr marL="285750" indent="-285750">
              <a:spcAft>
                <a:spcPts val="1600"/>
              </a:spcAft>
              <a:buFont typeface="Arial" panose="020B0604020202020204" pitchFamily="34" charset="0"/>
              <a:buChar char="•"/>
            </a:pPr>
            <a:r>
              <a:rPr lang="en-US" dirty="0"/>
              <a:t>In order to analyze the public opinions and emotions related to the vaccine during the pandemic, I will be utilizing recent Twitter data. </a:t>
            </a:r>
          </a:p>
        </p:txBody>
      </p:sp>
      <p:pic>
        <p:nvPicPr>
          <p:cNvPr id="8" name="Picture 7" descr="A picture containing text&#10;&#10;Description automatically generated">
            <a:extLst>
              <a:ext uri="{FF2B5EF4-FFF2-40B4-BE49-F238E27FC236}">
                <a16:creationId xmlns:a16="http://schemas.microsoft.com/office/drawing/2014/main" id="{B23501D7-7825-324C-9045-0CCF5FBCCC47}"/>
              </a:ext>
            </a:extLst>
          </p:cNvPr>
          <p:cNvPicPr>
            <a:picLocks noChangeAspect="1"/>
          </p:cNvPicPr>
          <p:nvPr/>
        </p:nvPicPr>
        <p:blipFill>
          <a:blip r:embed="rId3"/>
          <a:stretch>
            <a:fillRect/>
          </a:stretch>
        </p:blipFill>
        <p:spPr>
          <a:xfrm>
            <a:off x="6930850" y="3104803"/>
            <a:ext cx="1841500" cy="11049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2"/>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lvl="0"/>
            <a:r>
              <a:rPr lang="en" dirty="0"/>
              <a:t>Future Work</a:t>
            </a:r>
            <a:endParaRPr dirty="0"/>
          </a:p>
        </p:txBody>
      </p:sp>
      <p:sp>
        <p:nvSpPr>
          <p:cNvPr id="163" name="Google Shape;163;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
        <p:nvSpPr>
          <p:cNvPr id="164" name="Google Shape;164;p22"/>
          <p:cNvSpPr txBox="1"/>
          <p:nvPr/>
        </p:nvSpPr>
        <p:spPr>
          <a:xfrm>
            <a:off x="413725" y="1010725"/>
            <a:ext cx="6911400" cy="1352648"/>
          </a:xfrm>
          <a:prstGeom prst="rect">
            <a:avLst/>
          </a:prstGeom>
          <a:noFill/>
          <a:ln>
            <a:noFill/>
          </a:ln>
        </p:spPr>
        <p:txBody>
          <a:bodyPr spcFirstLastPara="1" wrap="square" lIns="91425" tIns="91425" rIns="91425" bIns="91425" anchor="t" anchorCtr="0">
            <a:spAutoFit/>
          </a:bodyPr>
          <a:lstStyle/>
          <a:p>
            <a:pPr marL="158750" lvl="0">
              <a:lnSpc>
                <a:spcPct val="115000"/>
              </a:lnSpc>
              <a:buSzPts val="1100"/>
            </a:pPr>
            <a:endParaRPr lang="en-US" sz="1100" dirty="0">
              <a:latin typeface="Roboto"/>
              <a:ea typeface="Roboto"/>
              <a:cs typeface="Roboto"/>
              <a:sym typeface="Roboto"/>
            </a:endParaRPr>
          </a:p>
          <a:p>
            <a:pPr marL="457200" lvl="0" indent="-298450">
              <a:lnSpc>
                <a:spcPct val="115000"/>
              </a:lnSpc>
              <a:buSzPts val="1100"/>
              <a:buFont typeface="Roboto"/>
              <a:buChar char="●"/>
            </a:pPr>
            <a:r>
              <a:rPr lang="en-US" sz="1100" dirty="0">
                <a:latin typeface="Roboto"/>
                <a:ea typeface="Roboto"/>
                <a:cs typeface="Roboto"/>
                <a:sym typeface="Roboto"/>
              </a:rPr>
              <a:t>Conduct the analysis on a larger amount of tweets</a:t>
            </a:r>
          </a:p>
          <a:p>
            <a:pPr marL="457200" lvl="0" indent="-298450">
              <a:lnSpc>
                <a:spcPct val="115000"/>
              </a:lnSpc>
              <a:buSzPts val="1100"/>
              <a:buFont typeface="Roboto"/>
              <a:buChar char="●"/>
            </a:pPr>
            <a:r>
              <a:rPr lang="en-US" sz="1100" dirty="0">
                <a:latin typeface="Roboto"/>
                <a:ea typeface="Roboto"/>
                <a:cs typeface="Roboto"/>
                <a:sym typeface="Roboto"/>
              </a:rPr>
              <a:t>Compare text analysis results with other packages </a:t>
            </a:r>
            <a:r>
              <a:rPr lang="en-US" sz="1100" dirty="0" err="1">
                <a:latin typeface="Roboto"/>
                <a:ea typeface="Roboto"/>
                <a:cs typeface="Roboto"/>
                <a:sym typeface="Roboto"/>
              </a:rPr>
              <a:t>eg</a:t>
            </a:r>
            <a:r>
              <a:rPr lang="en-US" sz="1100" dirty="0">
                <a:latin typeface="Roboto"/>
                <a:ea typeface="Roboto"/>
                <a:cs typeface="Roboto"/>
                <a:sym typeface="Roboto"/>
              </a:rPr>
              <a:t>, </a:t>
            </a:r>
            <a:r>
              <a:rPr lang="en-US" sz="1100" dirty="0" err="1">
                <a:latin typeface="Roboto"/>
                <a:ea typeface="Roboto"/>
                <a:cs typeface="Roboto"/>
                <a:sym typeface="Roboto"/>
              </a:rPr>
              <a:t>Textblob</a:t>
            </a:r>
            <a:endParaRPr lang="en-US" sz="1100" dirty="0">
              <a:latin typeface="Roboto"/>
              <a:ea typeface="Roboto"/>
              <a:cs typeface="Roboto"/>
              <a:sym typeface="Roboto"/>
            </a:endParaRPr>
          </a:p>
          <a:p>
            <a:pPr marL="457200" lvl="0" indent="-298450">
              <a:lnSpc>
                <a:spcPct val="115000"/>
              </a:lnSpc>
              <a:buSzPts val="1100"/>
              <a:buFont typeface="Roboto"/>
              <a:buChar char="●"/>
            </a:pPr>
            <a:r>
              <a:rPr lang="en-US" sz="1100" dirty="0">
                <a:latin typeface="Roboto"/>
                <a:ea typeface="Roboto"/>
                <a:cs typeface="Roboto"/>
                <a:sym typeface="Roboto"/>
              </a:rPr>
              <a:t>Improve the model to design a suitable cut off for positive and negative tweets, </a:t>
            </a:r>
            <a:r>
              <a:rPr lang="en-US" sz="1100" dirty="0"/>
              <a:t>PyMC3 is a Python package for Bayesian statistical modeling and Probabilistic Machine Learning which focuses on advanced Markov chain Monte Carlo and variational fitting algorithms.</a:t>
            </a:r>
            <a:endParaRPr lang="en-US" sz="1100" dirty="0">
              <a:latin typeface="Roboto"/>
              <a:ea typeface="Roboto"/>
              <a:cs typeface="Roboto"/>
              <a:sym typeface="Roboto"/>
            </a:endParaRPr>
          </a:p>
        </p:txBody>
      </p:sp>
    </p:spTree>
    <p:extLst>
      <p:ext uri="{BB962C8B-B14F-4D97-AF65-F5344CB8AC3E}">
        <p14:creationId xmlns:p14="http://schemas.microsoft.com/office/powerpoint/2010/main" val="27711158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6"/>
          <p:cNvSpPr txBox="1">
            <a:spLocks noGrp="1"/>
          </p:cNvSpPr>
          <p:nvPr>
            <p:ph type="ctrTitle" idx="4294967295"/>
          </p:nvPr>
        </p:nvSpPr>
        <p:spPr>
          <a:xfrm>
            <a:off x="685800" y="516542"/>
            <a:ext cx="7772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b="1"/>
              <a:t>Thank You!</a:t>
            </a:r>
            <a:endParaRPr sz="6000" b="1"/>
          </a:p>
        </p:txBody>
      </p:sp>
      <p:sp>
        <p:nvSpPr>
          <p:cNvPr id="195" name="Google Shape;195;p26"/>
          <p:cNvSpPr txBox="1">
            <a:spLocks noGrp="1"/>
          </p:cNvSpPr>
          <p:nvPr>
            <p:ph type="subTitle" idx="4294967295"/>
          </p:nvPr>
        </p:nvSpPr>
        <p:spPr>
          <a:xfrm>
            <a:off x="685800" y="1639913"/>
            <a:ext cx="65937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a:t>Any questions?</a:t>
            </a:r>
            <a:endParaRPr sz="3600" b="1"/>
          </a:p>
        </p:txBody>
      </p:sp>
      <p:sp>
        <p:nvSpPr>
          <p:cNvPr id="196" name="Google Shape;196;p2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xfrm>
            <a:off x="786150" y="12007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t>Sentimental Analysis</a:t>
            </a:r>
            <a:endParaRPr sz="2400" b="1" dirty="0"/>
          </a:p>
        </p:txBody>
      </p:sp>
      <p:sp>
        <p:nvSpPr>
          <p:cNvPr id="90" name="Google Shape;90;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
        <p:nvSpPr>
          <p:cNvPr id="93" name="Google Shape;93;p14"/>
          <p:cNvSpPr txBox="1"/>
          <p:nvPr/>
        </p:nvSpPr>
        <p:spPr>
          <a:xfrm>
            <a:off x="595384" y="1342780"/>
            <a:ext cx="7942126" cy="1423436"/>
          </a:xfrm>
          <a:prstGeom prst="rect">
            <a:avLst/>
          </a:prstGeom>
          <a:noFill/>
          <a:ln>
            <a:noFill/>
          </a:ln>
        </p:spPr>
        <p:txBody>
          <a:bodyPr spcFirstLastPara="1" wrap="square" lIns="91425" tIns="91425" rIns="91425" bIns="91425" anchor="t" anchorCtr="0">
            <a:spAutoFit/>
          </a:bodyPr>
          <a:lstStyle/>
          <a:p>
            <a:pPr marL="285750" lvl="0" indent="-285750">
              <a:lnSpc>
                <a:spcPct val="115000"/>
              </a:lnSpc>
              <a:buFont typeface="Arial" panose="020B0604020202020204" pitchFamily="34" charset="0"/>
              <a:buChar char="•"/>
            </a:pPr>
            <a:r>
              <a:rPr lang="en-US" b="1" dirty="0">
                <a:solidFill>
                  <a:schemeClr val="accent1"/>
                </a:solidFill>
              </a:rPr>
              <a:t>Sentiment analysis</a:t>
            </a:r>
            <a:r>
              <a:rPr lang="en-US" dirty="0">
                <a:solidFill>
                  <a:schemeClr val="accent1"/>
                </a:solidFill>
              </a:rPr>
              <a:t> </a:t>
            </a:r>
            <a:r>
              <a:rPr lang="en-US" dirty="0"/>
              <a:t>is a natural language processing technique used to determine whether data is positive, negative or neutral. </a:t>
            </a:r>
          </a:p>
          <a:p>
            <a:pPr marL="285750" lvl="0" indent="-285750">
              <a:lnSpc>
                <a:spcPct val="115000"/>
              </a:lnSpc>
              <a:buFont typeface="Arial" panose="020B0604020202020204" pitchFamily="34" charset="0"/>
              <a:buChar char="•"/>
            </a:pPr>
            <a:endParaRPr lang="en-US" dirty="0"/>
          </a:p>
          <a:p>
            <a:pPr marL="285750" lvl="0" indent="-285750">
              <a:lnSpc>
                <a:spcPct val="115000"/>
              </a:lnSpc>
              <a:buFont typeface="Arial" panose="020B0604020202020204" pitchFamily="34" charset="0"/>
              <a:buChar char="•"/>
            </a:pPr>
            <a:r>
              <a:rPr lang="en-US" dirty="0"/>
              <a:t>Sentiment analysis is often performed on textual data to help businesses monitor product/brand sentiment in customer feedback and understand customer needs in real time.</a:t>
            </a:r>
            <a:endParaRPr sz="750" dirty="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86150" y="10127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t>Work Flow</a:t>
            </a:r>
            <a:endParaRPr sz="2400" b="1" dirty="0"/>
          </a:p>
        </p:txBody>
      </p:sp>
      <p:sp>
        <p:nvSpPr>
          <p:cNvPr id="99" name="Google Shape;99;p1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
        <p:nvSpPr>
          <p:cNvPr id="2" name="Rectangle 1">
            <a:extLst>
              <a:ext uri="{FF2B5EF4-FFF2-40B4-BE49-F238E27FC236}">
                <a16:creationId xmlns:a16="http://schemas.microsoft.com/office/drawing/2014/main" id="{D0106D59-B87C-6C43-AA6D-2484C53D0A30}"/>
              </a:ext>
            </a:extLst>
          </p:cNvPr>
          <p:cNvSpPr/>
          <p:nvPr/>
        </p:nvSpPr>
        <p:spPr>
          <a:xfrm>
            <a:off x="205274" y="1250302"/>
            <a:ext cx="1464906" cy="671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Data Collection using Twitter API</a:t>
            </a:r>
          </a:p>
        </p:txBody>
      </p:sp>
      <p:sp>
        <p:nvSpPr>
          <p:cNvPr id="6" name="Rectangle 5">
            <a:extLst>
              <a:ext uri="{FF2B5EF4-FFF2-40B4-BE49-F238E27FC236}">
                <a16:creationId xmlns:a16="http://schemas.microsoft.com/office/drawing/2014/main" id="{A97708FC-1B9E-214B-B94F-CE56F97F6AFA}"/>
              </a:ext>
            </a:extLst>
          </p:cNvPr>
          <p:cNvSpPr/>
          <p:nvPr/>
        </p:nvSpPr>
        <p:spPr>
          <a:xfrm>
            <a:off x="2018522" y="1250302"/>
            <a:ext cx="1754155" cy="671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Exploratory Analysis</a:t>
            </a:r>
          </a:p>
        </p:txBody>
      </p:sp>
      <p:sp>
        <p:nvSpPr>
          <p:cNvPr id="7" name="Rectangle 6">
            <a:extLst>
              <a:ext uri="{FF2B5EF4-FFF2-40B4-BE49-F238E27FC236}">
                <a16:creationId xmlns:a16="http://schemas.microsoft.com/office/drawing/2014/main" id="{6BA07886-C686-B14B-97CD-C0BB58AE23B8}"/>
              </a:ext>
            </a:extLst>
          </p:cNvPr>
          <p:cNvSpPr/>
          <p:nvPr/>
        </p:nvSpPr>
        <p:spPr>
          <a:xfrm>
            <a:off x="4204995" y="1007706"/>
            <a:ext cx="1754155" cy="1156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Data Pre Processing</a:t>
            </a:r>
          </a:p>
          <a:p>
            <a:pPr marL="171450" indent="-171450">
              <a:buFont typeface="Arial" panose="020B0604020202020204" pitchFamily="34" charset="0"/>
              <a:buChar char="•"/>
            </a:pPr>
            <a:r>
              <a:rPr lang="en-US" sz="1100" dirty="0"/>
              <a:t>Filtering </a:t>
            </a:r>
          </a:p>
          <a:p>
            <a:pPr marL="171450" indent="-171450">
              <a:buFont typeface="Arial" panose="020B0604020202020204" pitchFamily="34" charset="0"/>
              <a:buChar char="•"/>
            </a:pPr>
            <a:r>
              <a:rPr lang="en-US" sz="1100" dirty="0"/>
              <a:t>Tokenization</a:t>
            </a:r>
          </a:p>
          <a:p>
            <a:pPr marL="171450" indent="-171450">
              <a:buFont typeface="Arial" panose="020B0604020202020204" pitchFamily="34" charset="0"/>
              <a:buChar char="•"/>
            </a:pPr>
            <a:r>
              <a:rPr lang="en-US" sz="1100" dirty="0"/>
              <a:t>Stop word Removal</a:t>
            </a:r>
          </a:p>
          <a:p>
            <a:pPr marL="171450" indent="-171450">
              <a:buFont typeface="Arial" panose="020B0604020202020204" pitchFamily="34" charset="0"/>
              <a:buChar char="•"/>
            </a:pPr>
            <a:r>
              <a:rPr lang="en-US" sz="1100" dirty="0"/>
              <a:t>Lemmatization</a:t>
            </a:r>
          </a:p>
          <a:p>
            <a:pPr algn="ctr"/>
            <a:endParaRPr lang="en-US" dirty="0"/>
          </a:p>
        </p:txBody>
      </p:sp>
      <p:sp>
        <p:nvSpPr>
          <p:cNvPr id="8" name="Rectangle 7">
            <a:extLst>
              <a:ext uri="{FF2B5EF4-FFF2-40B4-BE49-F238E27FC236}">
                <a16:creationId xmlns:a16="http://schemas.microsoft.com/office/drawing/2014/main" id="{4E50D1BA-9002-4449-AB28-6563BF6426FB}"/>
              </a:ext>
            </a:extLst>
          </p:cNvPr>
          <p:cNvSpPr/>
          <p:nvPr/>
        </p:nvSpPr>
        <p:spPr>
          <a:xfrm>
            <a:off x="6248400" y="1168660"/>
            <a:ext cx="1754155" cy="671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Sentimental analysis</a:t>
            </a:r>
          </a:p>
        </p:txBody>
      </p:sp>
      <p:sp>
        <p:nvSpPr>
          <p:cNvPr id="9" name="Rectangle 8">
            <a:extLst>
              <a:ext uri="{FF2B5EF4-FFF2-40B4-BE49-F238E27FC236}">
                <a16:creationId xmlns:a16="http://schemas.microsoft.com/office/drawing/2014/main" id="{71CE51B3-2727-2945-BF52-7D8D9E71E3B5}"/>
              </a:ext>
            </a:extLst>
          </p:cNvPr>
          <p:cNvSpPr/>
          <p:nvPr/>
        </p:nvSpPr>
        <p:spPr>
          <a:xfrm>
            <a:off x="6248400" y="2571750"/>
            <a:ext cx="1754155" cy="671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Evaluation</a:t>
            </a:r>
          </a:p>
        </p:txBody>
      </p:sp>
      <p:cxnSp>
        <p:nvCxnSpPr>
          <p:cNvPr id="4" name="Straight Arrow Connector 3">
            <a:extLst>
              <a:ext uri="{FF2B5EF4-FFF2-40B4-BE49-F238E27FC236}">
                <a16:creationId xmlns:a16="http://schemas.microsoft.com/office/drawing/2014/main" id="{26AFAEBD-2068-CE44-A31B-02D3A9D470B5}"/>
              </a:ext>
            </a:extLst>
          </p:cNvPr>
          <p:cNvCxnSpPr>
            <a:stCxn id="2" idx="3"/>
            <a:endCxn id="6" idx="1"/>
          </p:cNvCxnSpPr>
          <p:nvPr/>
        </p:nvCxnSpPr>
        <p:spPr>
          <a:xfrm>
            <a:off x="1670180" y="1586204"/>
            <a:ext cx="3483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883A722-978F-BD40-9D28-07A6D58D1A2A}"/>
              </a:ext>
            </a:extLst>
          </p:cNvPr>
          <p:cNvCxnSpPr>
            <a:cxnSpLocks/>
            <a:endCxn id="7" idx="1"/>
          </p:cNvCxnSpPr>
          <p:nvPr/>
        </p:nvCxnSpPr>
        <p:spPr>
          <a:xfrm>
            <a:off x="3772677" y="1586204"/>
            <a:ext cx="43231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511310C-8E75-3A4D-B562-42C6319927B4}"/>
              </a:ext>
            </a:extLst>
          </p:cNvPr>
          <p:cNvCxnSpPr/>
          <p:nvPr/>
        </p:nvCxnSpPr>
        <p:spPr>
          <a:xfrm>
            <a:off x="5959150" y="1561322"/>
            <a:ext cx="3483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09A8AD70-B12E-DA4D-A02A-C9F9652FDCC9}"/>
              </a:ext>
            </a:extLst>
          </p:cNvPr>
          <p:cNvCxnSpPr>
            <a:stCxn id="8" idx="2"/>
            <a:endCxn id="9" idx="0"/>
          </p:cNvCxnSpPr>
          <p:nvPr/>
        </p:nvCxnSpPr>
        <p:spPr>
          <a:xfrm>
            <a:off x="7125478" y="1840464"/>
            <a:ext cx="0" cy="7312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a:spLocks noGrp="1"/>
          </p:cNvSpPr>
          <p:nvPr>
            <p:ph type="title"/>
          </p:nvPr>
        </p:nvSpPr>
        <p:spPr>
          <a:xfrm>
            <a:off x="786150" y="10127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t>Data Collection</a:t>
            </a:r>
            <a:endParaRPr sz="2400" b="1" dirty="0"/>
          </a:p>
        </p:txBody>
      </p:sp>
      <p:sp>
        <p:nvSpPr>
          <p:cNvPr id="106" name="Google Shape;106;p1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
        <p:nvSpPr>
          <p:cNvPr id="107" name="Google Shape;107;p16"/>
          <p:cNvSpPr txBox="1"/>
          <p:nvPr/>
        </p:nvSpPr>
        <p:spPr>
          <a:xfrm>
            <a:off x="479481" y="803875"/>
            <a:ext cx="8349900" cy="1565014"/>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300" b="1" dirty="0">
                <a:solidFill>
                  <a:schemeClr val="accent1"/>
                </a:solidFill>
                <a:latin typeface="Roboto"/>
                <a:ea typeface="Roboto"/>
                <a:cs typeface="Roboto"/>
                <a:sym typeface="Roboto"/>
              </a:rPr>
              <a:t>1. Data Collection:</a:t>
            </a:r>
            <a:r>
              <a:rPr lang="en" sz="1300" dirty="0">
                <a:latin typeface="Roboto"/>
                <a:ea typeface="Roboto"/>
                <a:cs typeface="Roboto"/>
                <a:sym typeface="Roboto"/>
              </a:rPr>
              <a:t> </a:t>
            </a:r>
            <a:endParaRPr sz="1300" dirty="0">
              <a:latin typeface="Roboto"/>
              <a:ea typeface="Roboto"/>
              <a:cs typeface="Roboto"/>
              <a:sym typeface="Roboto"/>
            </a:endParaRPr>
          </a:p>
          <a:p>
            <a:pPr marL="457200" lvl="0" indent="-311150">
              <a:lnSpc>
                <a:spcPct val="115000"/>
              </a:lnSpc>
              <a:buSzPts val="1300"/>
              <a:buFont typeface="Roboto"/>
              <a:buChar char="●"/>
            </a:pPr>
            <a:r>
              <a:rPr lang="en" sz="1300" dirty="0">
                <a:latin typeface="Roboto"/>
                <a:ea typeface="Roboto"/>
                <a:cs typeface="Roboto"/>
                <a:sym typeface="Roboto"/>
              </a:rPr>
              <a:t>using Twitter’s stream API we have collected 20,000 tweets using the following search terms</a:t>
            </a:r>
          </a:p>
          <a:p>
            <a:pPr marL="457200" lvl="0" indent="-311150">
              <a:lnSpc>
                <a:spcPct val="115000"/>
              </a:lnSpc>
              <a:buSzPts val="1300"/>
              <a:buFont typeface="Roboto"/>
              <a:buChar char="●"/>
            </a:pPr>
            <a:r>
              <a:rPr lang="en" sz="1300" dirty="0">
                <a:latin typeface="Roboto"/>
                <a:ea typeface="Roboto"/>
                <a:cs typeface="Roboto"/>
                <a:sym typeface="Roboto"/>
              </a:rPr>
              <a:t>”</a:t>
            </a:r>
            <a:r>
              <a:rPr lang="en-US" sz="1300" dirty="0">
                <a:latin typeface="Roboto"/>
                <a:ea typeface="Roboto"/>
                <a:cs typeface="Roboto"/>
                <a:sym typeface="Roboto"/>
              </a:rPr>
              <a:t>vaccination AND </a:t>
            </a:r>
            <a:r>
              <a:rPr lang="en-US" sz="1300" dirty="0" err="1">
                <a:latin typeface="Roboto"/>
                <a:ea typeface="Roboto"/>
                <a:cs typeface="Roboto"/>
                <a:sym typeface="Roboto"/>
              </a:rPr>
              <a:t>covidvaccine</a:t>
            </a:r>
            <a:r>
              <a:rPr lang="en-US" sz="1300" dirty="0">
                <a:latin typeface="Roboto"/>
                <a:ea typeface="Roboto"/>
                <a:cs typeface="Roboto"/>
                <a:sym typeface="Roboto"/>
              </a:rPr>
              <a:t> OR covid AND pro OR antivax OR antivaxxer</a:t>
            </a:r>
          </a:p>
          <a:p>
            <a:pPr marL="457200" lvl="0" indent="-311150">
              <a:lnSpc>
                <a:spcPct val="115000"/>
              </a:lnSpc>
              <a:buSzPts val="1300"/>
              <a:buFont typeface="Roboto"/>
              <a:buChar char="●"/>
            </a:pPr>
            <a:r>
              <a:rPr lang="en-US" sz="1300" dirty="0">
                <a:latin typeface="Roboto"/>
                <a:ea typeface="Roboto"/>
                <a:cs typeface="Roboto"/>
                <a:sym typeface="Roboto"/>
              </a:rPr>
              <a:t>Since there was an issue with the tweet rate I have also used an external data set from </a:t>
            </a:r>
            <a:r>
              <a:rPr lang="en-US" sz="1300" dirty="0">
                <a:latin typeface="Roboto"/>
                <a:ea typeface="Roboto"/>
                <a:cs typeface="Roboto"/>
                <a:sym typeface="Roboto"/>
                <a:hlinkClick r:id="rId3"/>
              </a:rPr>
              <a:t>Kaggle</a:t>
            </a:r>
            <a:r>
              <a:rPr lang="en-US" sz="1300" dirty="0">
                <a:latin typeface="Roboto"/>
                <a:ea typeface="Roboto"/>
                <a:cs typeface="Roboto"/>
                <a:sym typeface="Roboto"/>
              </a:rPr>
              <a:t> which uses the term </a:t>
            </a:r>
            <a:r>
              <a:rPr lang="en-US" sz="1300" dirty="0" err="1">
                <a:latin typeface="Roboto"/>
                <a:ea typeface="Roboto"/>
                <a:cs typeface="Roboto"/>
                <a:sym typeface="Roboto"/>
              </a:rPr>
              <a:t>Covidvaccine</a:t>
            </a:r>
            <a:r>
              <a:rPr lang="en-US" sz="1300" dirty="0">
                <a:latin typeface="Roboto"/>
                <a:ea typeface="Roboto"/>
                <a:cs typeface="Roboto"/>
                <a:sym typeface="Roboto"/>
              </a:rPr>
              <a:t>, this contains data from Dec 2020 to March 2021 </a:t>
            </a:r>
          </a:p>
          <a:p>
            <a:pPr marL="457200" lvl="0" indent="-311150">
              <a:lnSpc>
                <a:spcPct val="115000"/>
              </a:lnSpc>
              <a:buSzPts val="1300"/>
              <a:buFont typeface="Roboto"/>
              <a:buChar char="●"/>
            </a:pPr>
            <a:r>
              <a:rPr lang="en-US" sz="1300" dirty="0">
                <a:latin typeface="Roboto"/>
                <a:ea typeface="Roboto"/>
                <a:cs typeface="Roboto"/>
                <a:sym typeface="Roboto"/>
              </a:rPr>
              <a:t>After combining the datasets, I have checked for duplicates, the total data size is about 50k tweets</a:t>
            </a:r>
          </a:p>
        </p:txBody>
      </p:sp>
      <p:pic>
        <p:nvPicPr>
          <p:cNvPr id="5" name="Picture 4">
            <a:extLst>
              <a:ext uri="{FF2B5EF4-FFF2-40B4-BE49-F238E27FC236}">
                <a16:creationId xmlns:a16="http://schemas.microsoft.com/office/drawing/2014/main" id="{9C7F2EDD-3CA5-2C47-9F26-F0968AD850E6}"/>
              </a:ext>
            </a:extLst>
          </p:cNvPr>
          <p:cNvPicPr>
            <a:picLocks noChangeAspect="1"/>
          </p:cNvPicPr>
          <p:nvPr/>
        </p:nvPicPr>
        <p:blipFill>
          <a:blip r:embed="rId4"/>
          <a:stretch>
            <a:fillRect/>
          </a:stretch>
        </p:blipFill>
        <p:spPr>
          <a:xfrm>
            <a:off x="786150" y="2936652"/>
            <a:ext cx="7531349" cy="521780"/>
          </a:xfrm>
          <a:prstGeom prst="rect">
            <a:avLst/>
          </a:prstGeom>
        </p:spPr>
      </p:pic>
      <p:sp>
        <p:nvSpPr>
          <p:cNvPr id="6" name="TextBox 5">
            <a:extLst>
              <a:ext uri="{FF2B5EF4-FFF2-40B4-BE49-F238E27FC236}">
                <a16:creationId xmlns:a16="http://schemas.microsoft.com/office/drawing/2014/main" id="{A0392141-A053-384C-8D16-FCF92B052CE5}"/>
              </a:ext>
            </a:extLst>
          </p:cNvPr>
          <p:cNvSpPr txBox="1"/>
          <p:nvPr/>
        </p:nvSpPr>
        <p:spPr>
          <a:xfrm>
            <a:off x="3641318" y="3448015"/>
            <a:ext cx="1378552" cy="307777"/>
          </a:xfrm>
          <a:prstGeom prst="rect">
            <a:avLst/>
          </a:prstGeom>
          <a:noFill/>
        </p:spPr>
        <p:txBody>
          <a:bodyPr wrap="square" rtlCol="0">
            <a:spAutoFit/>
          </a:bodyPr>
          <a:lstStyle/>
          <a:p>
            <a:r>
              <a:rPr lang="en-US" dirty="0"/>
              <a:t>Sample data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786150" y="10127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dirty="0"/>
              <a:t>Exploratory Analysis</a:t>
            </a:r>
            <a:endParaRPr sz="2400" b="1" dirty="0"/>
          </a:p>
        </p:txBody>
      </p:sp>
      <p:sp>
        <p:nvSpPr>
          <p:cNvPr id="115" name="Google Shape;115;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5" name="Picture 4" descr="Chart, bar chart&#10;&#10;Description automatically generated">
            <a:extLst>
              <a:ext uri="{FF2B5EF4-FFF2-40B4-BE49-F238E27FC236}">
                <a16:creationId xmlns:a16="http://schemas.microsoft.com/office/drawing/2014/main" id="{FD9A1844-2BC2-3147-817F-472F6D9683EC}"/>
              </a:ext>
            </a:extLst>
          </p:cNvPr>
          <p:cNvPicPr>
            <a:picLocks noChangeAspect="1"/>
          </p:cNvPicPr>
          <p:nvPr/>
        </p:nvPicPr>
        <p:blipFill>
          <a:blip r:embed="rId3"/>
          <a:stretch>
            <a:fillRect/>
          </a:stretch>
        </p:blipFill>
        <p:spPr>
          <a:xfrm>
            <a:off x="712906" y="1706742"/>
            <a:ext cx="2711430" cy="2833636"/>
          </a:xfrm>
          <a:prstGeom prst="rect">
            <a:avLst/>
          </a:prstGeom>
        </p:spPr>
      </p:pic>
      <p:sp>
        <p:nvSpPr>
          <p:cNvPr id="10" name="Google Shape;93;p14">
            <a:extLst>
              <a:ext uri="{FF2B5EF4-FFF2-40B4-BE49-F238E27FC236}">
                <a16:creationId xmlns:a16="http://schemas.microsoft.com/office/drawing/2014/main" id="{885540A6-A6E6-F345-AA3D-78D82166712C}"/>
              </a:ext>
            </a:extLst>
          </p:cNvPr>
          <p:cNvSpPr txBox="1"/>
          <p:nvPr/>
        </p:nvSpPr>
        <p:spPr>
          <a:xfrm>
            <a:off x="600937" y="762341"/>
            <a:ext cx="7942126" cy="1060645"/>
          </a:xfrm>
          <a:prstGeom prst="rect">
            <a:avLst/>
          </a:prstGeom>
          <a:noFill/>
          <a:ln>
            <a:noFill/>
          </a:ln>
        </p:spPr>
        <p:txBody>
          <a:bodyPr spcFirstLastPara="1" wrap="square" lIns="91425" tIns="91425" rIns="91425" bIns="91425" anchor="t" anchorCtr="0">
            <a:spAutoFit/>
          </a:bodyPr>
          <a:lstStyle/>
          <a:p>
            <a:pPr lvl="0">
              <a:lnSpc>
                <a:spcPct val="115000"/>
              </a:lnSpc>
            </a:pPr>
            <a:r>
              <a:rPr lang="en-US" b="1" dirty="0">
                <a:solidFill>
                  <a:schemeClr val="tx2">
                    <a:lumMod val="10000"/>
                  </a:schemeClr>
                </a:solidFill>
              </a:rPr>
              <a:t>1. </a:t>
            </a:r>
            <a:r>
              <a:rPr lang="en-US" dirty="0">
                <a:solidFill>
                  <a:schemeClr val="tx2">
                    <a:lumMod val="10000"/>
                  </a:schemeClr>
                </a:solidFill>
              </a:rPr>
              <a:t>Check for </a:t>
            </a:r>
            <a:r>
              <a:rPr lang="en-US" dirty="0">
                <a:solidFill>
                  <a:schemeClr val="accent1"/>
                </a:solidFill>
              </a:rPr>
              <a:t>missing values </a:t>
            </a:r>
            <a:r>
              <a:rPr lang="en-US" dirty="0">
                <a:solidFill>
                  <a:schemeClr val="tx2">
                    <a:lumMod val="10000"/>
                  </a:schemeClr>
                </a:solidFill>
              </a:rPr>
              <a:t>in the dataset</a:t>
            </a:r>
          </a:p>
          <a:p>
            <a:pPr marL="285750" lvl="2" indent="-285750">
              <a:lnSpc>
                <a:spcPct val="115000"/>
              </a:lnSpc>
              <a:buFont typeface="Arial" panose="020B0604020202020204" pitchFamily="34" charset="0"/>
              <a:buChar char="•"/>
            </a:pPr>
            <a:r>
              <a:rPr lang="en-US" dirty="0">
                <a:solidFill>
                  <a:schemeClr val="tx2">
                    <a:lumMod val="10000"/>
                  </a:schemeClr>
                </a:solidFill>
              </a:rPr>
              <a:t>Location column contains 24.4% of missing values</a:t>
            </a:r>
          </a:p>
          <a:p>
            <a:pPr marL="285750" lvl="2" indent="-285750">
              <a:lnSpc>
                <a:spcPct val="115000"/>
              </a:lnSpc>
              <a:buFont typeface="Arial" panose="020B0604020202020204" pitchFamily="34" charset="0"/>
              <a:buChar char="•"/>
            </a:pPr>
            <a:r>
              <a:rPr lang="en-US" dirty="0">
                <a:solidFill>
                  <a:schemeClr val="tx2">
                    <a:lumMod val="10000"/>
                  </a:schemeClr>
                </a:solidFill>
              </a:rPr>
              <a:t>Created a heatmap to view if any other missing values are present </a:t>
            </a:r>
          </a:p>
          <a:p>
            <a:pPr marL="285750" lvl="0" indent="-285750">
              <a:lnSpc>
                <a:spcPct val="115000"/>
              </a:lnSpc>
              <a:buFont typeface="Arial" panose="020B0604020202020204" pitchFamily="34" charset="0"/>
              <a:buChar char="•"/>
            </a:pPr>
            <a:endParaRPr sz="750" dirty="0">
              <a:solidFill>
                <a:schemeClr val="tx2">
                  <a:lumMod val="10000"/>
                </a:schemeClr>
              </a:solidFill>
              <a:latin typeface="Roboto"/>
              <a:ea typeface="Roboto"/>
              <a:cs typeface="Roboto"/>
              <a:sym typeface="Roboto"/>
            </a:endParaRPr>
          </a:p>
        </p:txBody>
      </p:sp>
      <p:pic>
        <p:nvPicPr>
          <p:cNvPr id="7" name="Picture 6" descr="Graphical user interface&#10;&#10;Description automatically generated with medium confidence">
            <a:extLst>
              <a:ext uri="{FF2B5EF4-FFF2-40B4-BE49-F238E27FC236}">
                <a16:creationId xmlns:a16="http://schemas.microsoft.com/office/drawing/2014/main" id="{1457BC97-9BFF-AC44-9241-FA0FE49A8969}"/>
              </a:ext>
            </a:extLst>
          </p:cNvPr>
          <p:cNvPicPr>
            <a:picLocks noChangeAspect="1"/>
          </p:cNvPicPr>
          <p:nvPr/>
        </p:nvPicPr>
        <p:blipFill>
          <a:blip r:embed="rId4"/>
          <a:stretch>
            <a:fillRect/>
          </a:stretch>
        </p:blipFill>
        <p:spPr>
          <a:xfrm>
            <a:off x="4099247" y="2029407"/>
            <a:ext cx="3911971" cy="2510971"/>
          </a:xfrm>
          <a:prstGeom prst="rect">
            <a:avLst/>
          </a:prstGeom>
        </p:spPr>
      </p:pic>
    </p:spTree>
    <p:extLst>
      <p:ext uri="{BB962C8B-B14F-4D97-AF65-F5344CB8AC3E}">
        <p14:creationId xmlns:p14="http://schemas.microsoft.com/office/powerpoint/2010/main" val="845863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786150" y="10127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dirty="0"/>
              <a:t>Exploratory Analysis</a:t>
            </a:r>
            <a:endParaRPr sz="2400" b="1" dirty="0"/>
          </a:p>
        </p:txBody>
      </p:sp>
      <p:sp>
        <p:nvSpPr>
          <p:cNvPr id="115" name="Google Shape;115;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
        <p:nvSpPr>
          <p:cNvPr id="10" name="Google Shape;93;p14">
            <a:extLst>
              <a:ext uri="{FF2B5EF4-FFF2-40B4-BE49-F238E27FC236}">
                <a16:creationId xmlns:a16="http://schemas.microsoft.com/office/drawing/2014/main" id="{885540A6-A6E6-F345-AA3D-78D82166712C}"/>
              </a:ext>
            </a:extLst>
          </p:cNvPr>
          <p:cNvSpPr txBox="1"/>
          <p:nvPr/>
        </p:nvSpPr>
        <p:spPr>
          <a:xfrm>
            <a:off x="600937" y="762341"/>
            <a:ext cx="7942126" cy="1060645"/>
          </a:xfrm>
          <a:prstGeom prst="rect">
            <a:avLst/>
          </a:prstGeom>
          <a:noFill/>
          <a:ln>
            <a:noFill/>
          </a:ln>
        </p:spPr>
        <p:txBody>
          <a:bodyPr spcFirstLastPara="1" wrap="square" lIns="91425" tIns="91425" rIns="91425" bIns="91425" anchor="t" anchorCtr="0">
            <a:spAutoFit/>
          </a:bodyPr>
          <a:lstStyle/>
          <a:p>
            <a:pPr lvl="0">
              <a:lnSpc>
                <a:spcPct val="115000"/>
              </a:lnSpc>
            </a:pPr>
            <a:r>
              <a:rPr lang="en-US" dirty="0">
                <a:solidFill>
                  <a:schemeClr val="tx2">
                    <a:lumMod val="10000"/>
                  </a:schemeClr>
                </a:solidFill>
              </a:rPr>
              <a:t>2. Check Location column</a:t>
            </a:r>
          </a:p>
          <a:p>
            <a:pPr marL="285750" lvl="0" indent="-285750">
              <a:lnSpc>
                <a:spcPct val="115000"/>
              </a:lnSpc>
              <a:buFont typeface="Arial" panose="020B0604020202020204" pitchFamily="34" charset="0"/>
              <a:buChar char="•"/>
            </a:pPr>
            <a:r>
              <a:rPr lang="en-US" dirty="0">
                <a:solidFill>
                  <a:schemeClr val="tx2">
                    <a:lumMod val="10000"/>
                  </a:schemeClr>
                </a:solidFill>
              </a:rPr>
              <a:t>Have created the bar plot of the locations with most number of Tweets</a:t>
            </a:r>
          </a:p>
          <a:p>
            <a:pPr marL="285750" lvl="0" indent="-285750">
              <a:lnSpc>
                <a:spcPct val="115000"/>
              </a:lnSpc>
              <a:buFont typeface="Arial" panose="020B0604020202020204" pitchFamily="34" charset="0"/>
              <a:buChar char="•"/>
            </a:pPr>
            <a:r>
              <a:rPr lang="en-US" dirty="0">
                <a:solidFill>
                  <a:schemeClr val="tx2">
                    <a:lumMod val="10000"/>
                  </a:schemeClr>
                </a:solidFill>
              </a:rPr>
              <a:t>Note that the city and country have created duplicates  </a:t>
            </a:r>
          </a:p>
          <a:p>
            <a:pPr marL="285750" lvl="0" indent="-285750">
              <a:lnSpc>
                <a:spcPct val="115000"/>
              </a:lnSpc>
              <a:buFont typeface="Arial" panose="020B0604020202020204" pitchFamily="34" charset="0"/>
              <a:buChar char="•"/>
            </a:pPr>
            <a:endParaRPr sz="750" dirty="0">
              <a:solidFill>
                <a:schemeClr val="tx2">
                  <a:lumMod val="10000"/>
                </a:schemeClr>
              </a:solidFill>
              <a:latin typeface="Roboto"/>
              <a:ea typeface="Roboto"/>
              <a:cs typeface="Roboto"/>
              <a:sym typeface="Roboto"/>
            </a:endParaRPr>
          </a:p>
        </p:txBody>
      </p:sp>
      <p:pic>
        <p:nvPicPr>
          <p:cNvPr id="3" name="Picture 2" descr="Chart, bar chart&#10;&#10;Description automatically generated">
            <a:extLst>
              <a:ext uri="{FF2B5EF4-FFF2-40B4-BE49-F238E27FC236}">
                <a16:creationId xmlns:a16="http://schemas.microsoft.com/office/drawing/2014/main" id="{38E83A17-14C2-7041-A2C2-485E4356D95D}"/>
              </a:ext>
            </a:extLst>
          </p:cNvPr>
          <p:cNvPicPr>
            <a:picLocks noChangeAspect="1"/>
          </p:cNvPicPr>
          <p:nvPr/>
        </p:nvPicPr>
        <p:blipFill>
          <a:blip r:embed="rId3"/>
          <a:stretch>
            <a:fillRect/>
          </a:stretch>
        </p:blipFill>
        <p:spPr>
          <a:xfrm>
            <a:off x="1788173" y="1657060"/>
            <a:ext cx="3681143" cy="3258717"/>
          </a:xfrm>
          <a:prstGeom prst="rect">
            <a:avLst/>
          </a:prstGeom>
        </p:spPr>
      </p:pic>
    </p:spTree>
    <p:extLst>
      <p:ext uri="{BB962C8B-B14F-4D97-AF65-F5344CB8AC3E}">
        <p14:creationId xmlns:p14="http://schemas.microsoft.com/office/powerpoint/2010/main" val="37206872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786150" y="10127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dirty="0"/>
              <a:t>Exploratory Analysis</a:t>
            </a:r>
            <a:endParaRPr sz="2400" b="1" dirty="0"/>
          </a:p>
        </p:txBody>
      </p:sp>
      <p:sp>
        <p:nvSpPr>
          <p:cNvPr id="115" name="Google Shape;115;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
        <p:nvSpPr>
          <p:cNvPr id="10" name="Google Shape;93;p14">
            <a:extLst>
              <a:ext uri="{FF2B5EF4-FFF2-40B4-BE49-F238E27FC236}">
                <a16:creationId xmlns:a16="http://schemas.microsoft.com/office/drawing/2014/main" id="{885540A6-A6E6-F345-AA3D-78D82166712C}"/>
              </a:ext>
            </a:extLst>
          </p:cNvPr>
          <p:cNvSpPr txBox="1"/>
          <p:nvPr/>
        </p:nvSpPr>
        <p:spPr>
          <a:xfrm>
            <a:off x="600937" y="762341"/>
            <a:ext cx="7942126" cy="812885"/>
          </a:xfrm>
          <a:prstGeom prst="rect">
            <a:avLst/>
          </a:prstGeom>
          <a:noFill/>
          <a:ln>
            <a:noFill/>
          </a:ln>
        </p:spPr>
        <p:txBody>
          <a:bodyPr spcFirstLastPara="1" wrap="square" lIns="91425" tIns="91425" rIns="91425" bIns="91425" anchor="t" anchorCtr="0">
            <a:spAutoFit/>
          </a:bodyPr>
          <a:lstStyle/>
          <a:p>
            <a:pPr lvl="0">
              <a:lnSpc>
                <a:spcPct val="115000"/>
              </a:lnSpc>
            </a:pPr>
            <a:r>
              <a:rPr lang="en-US" dirty="0">
                <a:solidFill>
                  <a:schemeClr val="tx2">
                    <a:lumMod val="10000"/>
                  </a:schemeClr>
                </a:solidFill>
              </a:rPr>
              <a:t>3. Check Number of tweets per month from Dec 2020 to April 2021</a:t>
            </a:r>
          </a:p>
          <a:p>
            <a:pPr marL="285750" lvl="0" indent="-285750">
              <a:lnSpc>
                <a:spcPct val="115000"/>
              </a:lnSpc>
              <a:buFont typeface="Arial" panose="020B0604020202020204" pitchFamily="34" charset="0"/>
              <a:buChar char="•"/>
            </a:pPr>
            <a:r>
              <a:rPr lang="en-US" dirty="0">
                <a:solidFill>
                  <a:schemeClr val="tx2">
                    <a:lumMod val="10000"/>
                  </a:schemeClr>
                </a:solidFill>
              </a:rPr>
              <a:t>Number of tweets in March 2021 is highest</a:t>
            </a:r>
          </a:p>
          <a:p>
            <a:pPr marL="228600" lvl="0" indent="-228600">
              <a:lnSpc>
                <a:spcPct val="115000"/>
              </a:lnSpc>
              <a:buAutoNum type="arabicPeriod"/>
            </a:pPr>
            <a:endParaRPr sz="750" dirty="0">
              <a:solidFill>
                <a:schemeClr val="tx2">
                  <a:lumMod val="10000"/>
                </a:schemeClr>
              </a:solidFill>
              <a:latin typeface="Roboto"/>
              <a:ea typeface="Roboto"/>
              <a:cs typeface="Roboto"/>
              <a:sym typeface="Roboto"/>
            </a:endParaRPr>
          </a:p>
        </p:txBody>
      </p:sp>
      <p:pic>
        <p:nvPicPr>
          <p:cNvPr id="9" name="Picture 8" descr="Chart, bar chart&#10;&#10;Description automatically generated">
            <a:extLst>
              <a:ext uri="{FF2B5EF4-FFF2-40B4-BE49-F238E27FC236}">
                <a16:creationId xmlns:a16="http://schemas.microsoft.com/office/drawing/2014/main" id="{AAF22312-DA59-2B47-ADF4-DBB70A197CFE}"/>
              </a:ext>
            </a:extLst>
          </p:cNvPr>
          <p:cNvPicPr>
            <a:picLocks noChangeAspect="1"/>
          </p:cNvPicPr>
          <p:nvPr/>
        </p:nvPicPr>
        <p:blipFill>
          <a:blip r:embed="rId3"/>
          <a:stretch>
            <a:fillRect/>
          </a:stretch>
        </p:blipFill>
        <p:spPr>
          <a:xfrm>
            <a:off x="1184502" y="1632431"/>
            <a:ext cx="2995612" cy="304615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786150" y="10127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b="1" dirty="0"/>
              <a:t>Exploratory Analysis</a:t>
            </a:r>
            <a:endParaRPr sz="2400" b="1" dirty="0"/>
          </a:p>
        </p:txBody>
      </p:sp>
      <p:sp>
        <p:nvSpPr>
          <p:cNvPr id="115" name="Google Shape;115;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
        <p:nvSpPr>
          <p:cNvPr id="10" name="Google Shape;93;p14">
            <a:extLst>
              <a:ext uri="{FF2B5EF4-FFF2-40B4-BE49-F238E27FC236}">
                <a16:creationId xmlns:a16="http://schemas.microsoft.com/office/drawing/2014/main" id="{885540A6-A6E6-F345-AA3D-78D82166712C}"/>
              </a:ext>
            </a:extLst>
          </p:cNvPr>
          <p:cNvSpPr txBox="1"/>
          <p:nvPr/>
        </p:nvSpPr>
        <p:spPr>
          <a:xfrm>
            <a:off x="600937" y="762341"/>
            <a:ext cx="7942126" cy="1060645"/>
          </a:xfrm>
          <a:prstGeom prst="rect">
            <a:avLst/>
          </a:prstGeom>
          <a:noFill/>
          <a:ln>
            <a:noFill/>
          </a:ln>
        </p:spPr>
        <p:txBody>
          <a:bodyPr spcFirstLastPara="1" wrap="square" lIns="91425" tIns="91425" rIns="91425" bIns="91425" anchor="t" anchorCtr="0">
            <a:spAutoFit/>
          </a:bodyPr>
          <a:lstStyle/>
          <a:p>
            <a:pPr lvl="0">
              <a:lnSpc>
                <a:spcPct val="115000"/>
              </a:lnSpc>
            </a:pPr>
            <a:r>
              <a:rPr lang="en-US" dirty="0">
                <a:solidFill>
                  <a:schemeClr val="tx2">
                    <a:lumMod val="10000"/>
                  </a:schemeClr>
                </a:solidFill>
              </a:rPr>
              <a:t>3. Check the tweet text</a:t>
            </a:r>
          </a:p>
          <a:p>
            <a:pPr marL="285750" lvl="0" indent="-285750">
              <a:lnSpc>
                <a:spcPct val="115000"/>
              </a:lnSpc>
              <a:buFont typeface="Arial" panose="020B0604020202020204" pitchFamily="34" charset="0"/>
              <a:buChar char="•"/>
            </a:pPr>
            <a:r>
              <a:rPr lang="en-US" dirty="0">
                <a:solidFill>
                  <a:schemeClr val="tx2">
                    <a:lumMod val="10000"/>
                  </a:schemeClr>
                </a:solidFill>
              </a:rPr>
              <a:t>Have created a word cloud of the raw tweets</a:t>
            </a:r>
          </a:p>
          <a:p>
            <a:pPr marL="285750" lvl="0" indent="-285750">
              <a:lnSpc>
                <a:spcPct val="115000"/>
              </a:lnSpc>
              <a:buFont typeface="Arial" panose="020B0604020202020204" pitchFamily="34" charset="0"/>
              <a:buChar char="•"/>
            </a:pPr>
            <a:r>
              <a:rPr lang="en-US" dirty="0">
                <a:solidFill>
                  <a:schemeClr val="tx2">
                    <a:lumMod val="10000"/>
                  </a:schemeClr>
                </a:solidFill>
              </a:rPr>
              <a:t>We see random words like https, t, </a:t>
            </a:r>
            <a:r>
              <a:rPr lang="en-US" dirty="0" err="1">
                <a:solidFill>
                  <a:schemeClr val="tx2">
                    <a:lumMod val="10000"/>
                  </a:schemeClr>
                </a:solidFill>
              </a:rPr>
              <a:t>etc</a:t>
            </a:r>
            <a:endParaRPr lang="en-US" dirty="0">
              <a:solidFill>
                <a:schemeClr val="tx2">
                  <a:lumMod val="10000"/>
                </a:schemeClr>
              </a:solidFill>
            </a:endParaRPr>
          </a:p>
          <a:p>
            <a:pPr marL="171450" lvl="0" indent="-171450">
              <a:lnSpc>
                <a:spcPct val="115000"/>
              </a:lnSpc>
              <a:buFont typeface="Arial" panose="020B0604020202020204" pitchFamily="34" charset="0"/>
              <a:buChar char="•"/>
            </a:pPr>
            <a:endParaRPr sz="750" dirty="0">
              <a:solidFill>
                <a:schemeClr val="tx2">
                  <a:lumMod val="10000"/>
                </a:schemeClr>
              </a:solidFill>
              <a:latin typeface="Roboto"/>
              <a:ea typeface="Roboto"/>
              <a:cs typeface="Roboto"/>
              <a:sym typeface="Roboto"/>
            </a:endParaRPr>
          </a:p>
        </p:txBody>
      </p:sp>
      <p:pic>
        <p:nvPicPr>
          <p:cNvPr id="3" name="Picture 2" descr="Text&#10;&#10;Description automatically generated">
            <a:extLst>
              <a:ext uri="{FF2B5EF4-FFF2-40B4-BE49-F238E27FC236}">
                <a16:creationId xmlns:a16="http://schemas.microsoft.com/office/drawing/2014/main" id="{799EA5EA-95EF-4B4C-A2DA-91438C65F5D2}"/>
              </a:ext>
            </a:extLst>
          </p:cNvPr>
          <p:cNvPicPr>
            <a:picLocks noChangeAspect="1"/>
          </p:cNvPicPr>
          <p:nvPr/>
        </p:nvPicPr>
        <p:blipFill>
          <a:blip r:embed="rId3"/>
          <a:stretch>
            <a:fillRect/>
          </a:stretch>
        </p:blipFill>
        <p:spPr>
          <a:xfrm>
            <a:off x="2220686" y="2236297"/>
            <a:ext cx="4469363" cy="2336530"/>
          </a:xfrm>
          <a:prstGeom prst="rect">
            <a:avLst/>
          </a:prstGeom>
        </p:spPr>
      </p:pic>
    </p:spTree>
    <p:extLst>
      <p:ext uri="{BB962C8B-B14F-4D97-AF65-F5344CB8AC3E}">
        <p14:creationId xmlns:p14="http://schemas.microsoft.com/office/powerpoint/2010/main" val="2588942018"/>
      </p:ext>
    </p:extLst>
  </p:cSld>
  <p:clrMapOvr>
    <a:masterClrMapping/>
  </p:clrMapOvr>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422</TotalTime>
  <Words>1962</Words>
  <Application>Microsoft Macintosh PowerPoint</Application>
  <PresentationFormat>On-screen Show (16:9)</PresentationFormat>
  <Paragraphs>185</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Source Sans Pro</vt:lpstr>
      <vt:lpstr>Roboto</vt:lpstr>
      <vt:lpstr>Roboto Medium</vt:lpstr>
      <vt:lpstr>Arial</vt:lpstr>
      <vt:lpstr>Roboto Slab</vt:lpstr>
      <vt:lpstr>Cordelia template</vt:lpstr>
      <vt:lpstr>People’s perception of the Covid-19 vaccine through Twitter Sentiment analysis</vt:lpstr>
      <vt:lpstr>Introduction</vt:lpstr>
      <vt:lpstr>Sentimental Analysis</vt:lpstr>
      <vt:lpstr>Work Flow</vt:lpstr>
      <vt:lpstr>Data Collection</vt:lpstr>
      <vt:lpstr>Exploratory Analysis</vt:lpstr>
      <vt:lpstr>Exploratory Analysis</vt:lpstr>
      <vt:lpstr>Exploratory Analysis</vt:lpstr>
      <vt:lpstr>Exploratory Analysis</vt:lpstr>
      <vt:lpstr>Text Processing</vt:lpstr>
      <vt:lpstr>Text Processing</vt:lpstr>
      <vt:lpstr>Sentimental Analysis using VADER</vt:lpstr>
      <vt:lpstr>Sentimental Analysis using VADER</vt:lpstr>
      <vt:lpstr>Sentimental Analysis using VADER</vt:lpstr>
      <vt:lpstr>Sentimental Analysis using VADER</vt:lpstr>
      <vt:lpstr>Sentimental Analysis using VADER</vt:lpstr>
      <vt:lpstr>Sentimental Analysis using VADER</vt:lpstr>
      <vt:lpstr>Location of Tweets based on sentiment</vt:lpstr>
      <vt:lpstr>Conclusion</vt:lpstr>
      <vt:lpstr>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People’s perception of the Covid-19 vaccine through Twitter Sentiment analysis</dc:title>
  <cp:lastModifiedBy>Neviya Prakash</cp:lastModifiedBy>
  <cp:revision>15</cp:revision>
  <dcterms:modified xsi:type="dcterms:W3CDTF">2021-05-06T02:46:51Z</dcterms:modified>
</cp:coreProperties>
</file>